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2"/>
  </p:notesMasterIdLst>
  <p:sldIdLst>
    <p:sldId id="256" r:id="rId2"/>
    <p:sldId id="257" r:id="rId3"/>
    <p:sldId id="258" r:id="rId4"/>
    <p:sldId id="259" r:id="rId5"/>
    <p:sldId id="265" r:id="rId6"/>
    <p:sldId id="260" r:id="rId7"/>
    <p:sldId id="261" r:id="rId8"/>
    <p:sldId id="262" r:id="rId9"/>
    <p:sldId id="303" r:id="rId10"/>
    <p:sldId id="304" r:id="rId11"/>
    <p:sldId id="305" r:id="rId12"/>
    <p:sldId id="306" r:id="rId13"/>
    <p:sldId id="307" r:id="rId14"/>
    <p:sldId id="308" r:id="rId15"/>
    <p:sldId id="263" r:id="rId16"/>
    <p:sldId id="264" r:id="rId17"/>
    <p:sldId id="266" r:id="rId18"/>
    <p:sldId id="268" r:id="rId19"/>
    <p:sldId id="267" r:id="rId20"/>
    <p:sldId id="269" r:id="rId21"/>
    <p:sldId id="270" r:id="rId22"/>
    <p:sldId id="271" r:id="rId23"/>
    <p:sldId id="273" r:id="rId24"/>
    <p:sldId id="280" r:id="rId25"/>
    <p:sldId id="275" r:id="rId26"/>
    <p:sldId id="281" r:id="rId27"/>
    <p:sldId id="276" r:id="rId28"/>
    <p:sldId id="282" r:id="rId29"/>
    <p:sldId id="277" r:id="rId30"/>
    <p:sldId id="283" r:id="rId31"/>
    <p:sldId id="278" r:id="rId32"/>
    <p:sldId id="284" r:id="rId33"/>
    <p:sldId id="279" r:id="rId34"/>
    <p:sldId id="285" r:id="rId35"/>
    <p:sldId id="286" r:id="rId36"/>
    <p:sldId id="288" r:id="rId37"/>
    <p:sldId id="287" r:id="rId38"/>
    <p:sldId id="291" r:id="rId39"/>
    <p:sldId id="289" r:id="rId40"/>
    <p:sldId id="293" r:id="rId41"/>
    <p:sldId id="294" r:id="rId42"/>
    <p:sldId id="295" r:id="rId43"/>
    <p:sldId id="297" r:id="rId44"/>
    <p:sldId id="296" r:id="rId45"/>
    <p:sldId id="298" r:id="rId46"/>
    <p:sldId id="299" r:id="rId47"/>
    <p:sldId id="290" r:id="rId48"/>
    <p:sldId id="300" r:id="rId49"/>
    <p:sldId id="302" r:id="rId50"/>
    <p:sldId id="301" r:id="rId51"/>
  </p:sldIdLst>
  <p:sldSz cx="9144000" cy="5143500" type="screen16x9"/>
  <p:notesSz cx="6858000" cy="9144000"/>
  <p:embeddedFontLst>
    <p:embeddedFont>
      <p:font typeface="Raleway SemiBold" charset="0"/>
      <p:regular r:id="rId53"/>
      <p:bold r:id="rId54"/>
      <p:italic r:id="rId55"/>
      <p:boldItalic r:id="rId56"/>
    </p:embeddedFont>
    <p:embeddedFont>
      <p:font typeface="Raleway ExtraBold" charset="0"/>
      <p:bold r:id="rId57"/>
      <p:boldItalic r:id="rId58"/>
    </p:embeddedFont>
    <p:embeddedFont>
      <p:font typeface="Lato" charset="0"/>
      <p:regular r:id="rId59"/>
      <p:bold r:id="rId60"/>
      <p:italic r:id="rId61"/>
      <p:boldItalic r:id="rId62"/>
    </p:embeddedFont>
    <p:embeddedFont>
      <p:font typeface="Raleway"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39" autoAdjust="0"/>
    <p:restoredTop sz="94660"/>
  </p:normalViewPr>
  <p:slideViewPr>
    <p:cSldViewPr snapToGrid="0">
      <p:cViewPr varScale="1">
        <p:scale>
          <a:sx n="98" d="100"/>
          <a:sy n="98" d="100"/>
        </p:scale>
        <p:origin x="-576"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61"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31.jpeg>
</file>

<file path=ppt/media/image32.png>
</file>

<file path=ppt/media/image33.png>
</file>

<file path=ppt/media/image34.png>
</file>

<file path=ppt/media/image35.png>
</file>

<file path=ppt/media/image36.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8896905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e965474a9_3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e965474a9_3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251bb473_0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251bb473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d814cf7d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d814cf7d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Ref idx="1001">
        <a:schemeClr val="bg2"/>
      </p:bgRef>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dirty="0"/>
          </a:p>
        </p:txBody>
      </p:sp>
    </p:spTree>
  </p:cSld>
  <p:clrMap bg1="dk1" tx1="lt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31.jpeg"/><Relationship Id="rId4" Type="http://schemas.openxmlformats.org/officeDocument/2006/relationships/image" Target="../media/image30.jpe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hyperlink" Target="http://webdevwithgagan.orgfree.com/" TargetMode="External"/><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jpg"/><Relationship Id="rId4" Type="http://schemas.openxmlformats.org/officeDocument/2006/relationships/image" Target="../media/image10.png"/><Relationship Id="rId9" Type="http://schemas.openxmlformats.org/officeDocument/2006/relationships/image" Target="../media/image15.jpg"/></Relationships>
</file>

<file path=ppt/slides/_rels/slide50.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jp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9.jpeg"/><Relationship Id="rId4" Type="http://schemas.openxmlformats.org/officeDocument/2006/relationships/image" Target="../media/image2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to </a:t>
            </a:r>
            <a:endParaRPr dirty="0"/>
          </a:p>
          <a:p>
            <a:pPr marL="0" lvl="0" indent="0" algn="l" rtl="0">
              <a:spcBef>
                <a:spcPts val="0"/>
              </a:spcBef>
              <a:spcAft>
                <a:spcPts val="0"/>
              </a:spcAft>
              <a:buNone/>
            </a:pPr>
            <a:r>
              <a:rPr lang="en"/>
              <a:t>Web Development</a:t>
            </a:r>
            <a:endParaRPr dirty="0"/>
          </a:p>
        </p:txBody>
      </p:sp>
      <p:sp>
        <p:nvSpPr>
          <p:cNvPr id="73" name="Google Shape;73;p13"/>
          <p:cNvSpPr txBox="1">
            <a:spLocks noGrp="1"/>
          </p:cNvSpPr>
          <p:nvPr>
            <p:ph type="subTitle" idx="1"/>
          </p:nvPr>
        </p:nvSpPr>
        <p:spPr>
          <a:xfrm>
            <a:off x="2390267" y="3944206"/>
            <a:ext cx="6331500" cy="69972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 sz="2400" dirty="0" smtClean="0"/>
          </a:p>
          <a:p>
            <a:pPr marL="0" lvl="0" indent="0" algn="l" rtl="0">
              <a:spcBef>
                <a:spcPts val="0"/>
              </a:spcBef>
              <a:spcAft>
                <a:spcPts val="0"/>
              </a:spcAft>
              <a:buNone/>
            </a:pPr>
            <a:r>
              <a:rPr lang="en" sz="2400" smtClean="0"/>
              <a:t>Education Outreach 2</a:t>
            </a:r>
            <a:endParaRPr lang="en" sz="2400" dirty="0"/>
          </a:p>
          <a:p>
            <a:pPr marL="0" lvl="0" indent="0" algn="l" rtl="0">
              <a:spcBef>
                <a:spcPts val="0"/>
              </a:spcBef>
              <a:spcAft>
                <a:spcPts val="0"/>
              </a:spcAft>
              <a:buNone/>
            </a:pPr>
            <a:r>
              <a:rPr lang="en" sz="2400" dirty="0" smtClean="0"/>
              <a:t>Organised </a:t>
            </a:r>
            <a:r>
              <a:rPr lang="en" sz="2400" dirty="0"/>
              <a:t>by: </a:t>
            </a:r>
            <a:r>
              <a:rPr lang="en" sz="2400" dirty="0" smtClean="0"/>
              <a:t>Girlscript</a:t>
            </a:r>
            <a:endParaRPr sz="2400" dirty="0"/>
          </a:p>
        </p:txBody>
      </p:sp>
      <p:sp>
        <p:nvSpPr>
          <p:cNvPr id="2" name="Rectangle 1"/>
          <p:cNvSpPr/>
          <p:nvPr/>
        </p:nvSpPr>
        <p:spPr>
          <a:xfrm>
            <a:off x="259307" y="1692319"/>
            <a:ext cx="1834170" cy="1978925"/>
          </a:xfrm>
          <a:prstGeom prst="rect">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sz="2800" b="1" dirty="0" smtClean="0"/>
          </a:p>
          <a:p>
            <a:pPr algn="ctr"/>
            <a:endParaRPr lang="en-US" sz="2800" b="1" dirty="0"/>
          </a:p>
          <a:p>
            <a:pPr algn="ctr"/>
            <a:r>
              <a:rPr lang="en-US" sz="2800" b="1" dirty="0" smtClean="0"/>
              <a:t>Mentor</a:t>
            </a:r>
          </a:p>
          <a:p>
            <a:pPr algn="ctr"/>
            <a:r>
              <a:rPr lang="en-US" sz="2000" dirty="0" smtClean="0"/>
              <a:t>Gagan Sharma</a:t>
            </a:r>
          </a:p>
        </p:txBody>
      </p:sp>
      <p:pic>
        <p:nvPicPr>
          <p:cNvPr id="74" name="Google Shape;74;p13"/>
          <p:cNvPicPr preferRelativeResize="0"/>
          <p:nvPr/>
        </p:nvPicPr>
        <p:blipFill rotWithShape="1">
          <a:blip r:embed="rId3">
            <a:alphaModFix/>
          </a:blip>
          <a:srcRect t="28149" b="27019"/>
          <a:stretch/>
        </p:blipFill>
        <p:spPr>
          <a:xfrm>
            <a:off x="152400" y="477900"/>
            <a:ext cx="2067000" cy="1987500"/>
          </a:xfrm>
          <a:prstGeom prst="ellipse">
            <a:avLst/>
          </a:prstGeom>
          <a:noFill/>
          <a:ln w="76200" cap="flat" cmpd="sng">
            <a:solidFill>
              <a:srgbClr val="FFFFFF"/>
            </a:solidFill>
            <a:prstDash val="solid"/>
            <a:round/>
            <a:headEnd type="none" w="sm" len="sm"/>
            <a:tailEnd type="none" w="sm" len="sm"/>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5" name="Google Shape;125;p19"/>
          <p:cNvPicPr preferRelativeResize="0"/>
          <p:nvPr/>
        </p:nvPicPr>
        <p:blipFill>
          <a:blip r:embed="rId3">
            <a:alphaModFix/>
          </a:blip>
          <a:stretch>
            <a:fillRect/>
          </a:stretch>
        </p:blipFill>
        <p:spPr>
          <a:xfrm>
            <a:off x="330741" y="0"/>
            <a:ext cx="1371600" cy="1425064"/>
          </a:xfrm>
          <a:prstGeom prst="rect">
            <a:avLst/>
          </a:prstGeom>
          <a:noFill/>
          <a:ln>
            <a:noFill/>
          </a:ln>
        </p:spPr>
      </p:pic>
      <p:sp>
        <p:nvSpPr>
          <p:cNvPr id="3" name="Rectangle 2"/>
          <p:cNvSpPr/>
          <p:nvPr/>
        </p:nvSpPr>
        <p:spPr>
          <a:xfrm>
            <a:off x="1607951" y="261765"/>
            <a:ext cx="6647975" cy="923330"/>
          </a:xfrm>
          <a:prstGeom prst="rect">
            <a:avLst/>
          </a:prstGeom>
          <a:noFill/>
        </p:spPr>
        <p:txBody>
          <a:bodyPr wrap="none" lIns="91440" tIns="45720" rIns="91440" bIns="45720">
            <a:spAutoFit/>
          </a:bodyPr>
          <a:lstStyle/>
          <a:p>
            <a:pPr algn="ctr"/>
            <a:r>
              <a:rPr lang="en-US" sz="5400" b="0" cap="none" spc="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Git</a:t>
            </a:r>
            <a:r>
              <a:rPr lang="en-US" sz="5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saves developers</a:t>
            </a:r>
            <a:endParaRPr lang="en-US" sz="5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2050" name="Picture 2" descr="C:\Users\welcome\Downloads\WhatsApp Image 2020-04-28 at 5.35.01 AM.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3827" y="1603383"/>
            <a:ext cx="3508828" cy="2538923"/>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welcome\Downloads\WhatsApp Image 2020-04-28 at 5.35.02 AM.jpe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1978" y="1642295"/>
            <a:ext cx="3385232" cy="2538924"/>
          </a:xfrm>
          <a:prstGeom prst="rect">
            <a:avLst/>
          </a:prstGeom>
          <a:noFill/>
          <a:extLst>
            <a:ext uri="{909E8E84-426E-40DD-AFC4-6F175D3DCCD1}">
              <a14:hiddenFill xmlns:a14="http://schemas.microsoft.com/office/drawing/2010/main">
                <a:solidFill>
                  <a:srgbClr val="FFFFFF"/>
                </a:solidFill>
              </a14:hiddenFill>
            </a:ext>
          </a:extLst>
        </p:spPr>
      </p:pic>
      <p:pic>
        <p:nvPicPr>
          <p:cNvPr id="11" name="Google Shape;125;p19"/>
          <p:cNvPicPr preferRelativeResize="0"/>
          <p:nvPr/>
        </p:nvPicPr>
        <p:blipFill>
          <a:blip r:embed="rId3">
            <a:alphaModFix/>
          </a:blip>
          <a:stretch>
            <a:fillRect/>
          </a:stretch>
        </p:blipFill>
        <p:spPr>
          <a:xfrm>
            <a:off x="4907678" y="1286029"/>
            <a:ext cx="632298" cy="562226"/>
          </a:xfrm>
          <a:prstGeom prst="rect">
            <a:avLst/>
          </a:prstGeom>
          <a:noFill/>
          <a:ln>
            <a:noFill/>
          </a:ln>
        </p:spPr>
      </p:pic>
    </p:spTree>
    <p:extLst>
      <p:ext uri="{BB962C8B-B14F-4D97-AF65-F5344CB8AC3E}">
        <p14:creationId xmlns:p14="http://schemas.microsoft.com/office/powerpoint/2010/main" val="25432635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3" name="Rectangle 2"/>
          <p:cNvSpPr/>
          <p:nvPr/>
        </p:nvSpPr>
        <p:spPr>
          <a:xfrm>
            <a:off x="2661097" y="138154"/>
            <a:ext cx="2069798" cy="923330"/>
          </a:xfrm>
          <a:prstGeom prst="rect">
            <a:avLst/>
          </a:prstGeom>
          <a:noFill/>
        </p:spPr>
        <p:txBody>
          <a:bodyPr wrap="none" lIns="91440" tIns="45720" rIns="91440" bIns="45720">
            <a:spAutoFit/>
          </a:bodyPr>
          <a:lstStyle/>
          <a:p>
            <a:pPr algn="ctr"/>
            <a:r>
              <a:rPr lang="en-US"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HTML</a:t>
            </a:r>
            <a:endParaRPr lang="en-US" sz="5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3074" name="Picture 2" descr="C:\Users\welcome\Desktop\CSS3_and_HTML5_logos_and_wordmarks.svg.png"/>
          <p:cNvPicPr>
            <a:picLocks noChangeAspect="1" noChangeArrowheads="1"/>
          </p:cNvPicPr>
          <p:nvPr/>
        </p:nvPicPr>
        <p:blipFill rotWithShape="1">
          <a:blip r:embed="rId3">
            <a:extLst>
              <a:ext uri="{28A0092B-C50C-407E-A947-70E740481C1C}">
                <a14:useLocalDpi xmlns:a14="http://schemas.microsoft.com/office/drawing/2010/main" val="0"/>
              </a:ext>
            </a:extLst>
          </a:blip>
          <a:srcRect l="52754"/>
          <a:stretch/>
        </p:blipFill>
        <p:spPr bwMode="auto">
          <a:xfrm>
            <a:off x="1612763" y="21509"/>
            <a:ext cx="854110" cy="117055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77862" y="1295388"/>
            <a:ext cx="7109125" cy="1815882"/>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400" b="1" dirty="0" smtClean="0">
                <a:ln w="11430">
                  <a:solidFill>
                    <a:schemeClr val="tx2"/>
                  </a:solidFill>
                </a:ln>
                <a:solidFill>
                  <a:schemeClr val="tx1"/>
                </a:solidFill>
              </a:rPr>
              <a:t>What actually is HTML?</a:t>
            </a:r>
            <a:endParaRPr lang="en-US" sz="5400" b="1" dirty="0" smtClean="0">
              <a:ln w="11430">
                <a:solidFill>
                  <a:schemeClr val="tx2"/>
                </a:solidFill>
              </a:ln>
              <a:solidFill>
                <a:schemeClr val="tx1"/>
              </a:solidFill>
            </a:endParaRPr>
          </a:p>
          <a:p>
            <a:pPr algn="ctr"/>
            <a:r>
              <a:rPr lang="en-US" sz="44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Hyper Text Markup Language</a:t>
            </a:r>
            <a:endParaRPr lang="en-US" sz="4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 name="Rectangle 1"/>
          <p:cNvSpPr/>
          <p:nvPr/>
        </p:nvSpPr>
        <p:spPr>
          <a:xfrm>
            <a:off x="1009348" y="3811116"/>
            <a:ext cx="7331336" cy="523220"/>
          </a:xfrm>
          <a:prstGeom prst="rect">
            <a:avLst/>
          </a:prstGeom>
          <a:noFill/>
        </p:spPr>
        <p:txBody>
          <a:bodyPr wrap="square" lIns="91440" tIns="45720" rIns="91440" bIns="45720">
            <a:spAutoFit/>
          </a:bodyPr>
          <a:lstStyle/>
          <a:p>
            <a:pPr algn="ctr"/>
            <a:r>
              <a:rPr lang="en-US" sz="28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Let’s head to html.com for more info</a:t>
            </a:r>
            <a:endParaRPr lang="en-US" sz="2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extLst>
      <p:ext uri="{BB962C8B-B14F-4D97-AF65-F5344CB8AC3E}">
        <p14:creationId xmlns:p14="http://schemas.microsoft.com/office/powerpoint/2010/main" val="41794121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3" name="Rectangle 2"/>
          <p:cNvSpPr/>
          <p:nvPr/>
        </p:nvSpPr>
        <p:spPr>
          <a:xfrm>
            <a:off x="114173" y="-20096"/>
            <a:ext cx="3614417" cy="923330"/>
          </a:xfrm>
          <a:prstGeom prst="rect">
            <a:avLst/>
          </a:prstGeom>
          <a:noFill/>
        </p:spPr>
        <p:txBody>
          <a:bodyPr wrap="square" lIns="91440" tIns="45720" rIns="91440" bIns="45720">
            <a:spAutoFit/>
          </a:bodyPr>
          <a:lstStyle/>
          <a:p>
            <a:pPr algn="ctr"/>
            <a:r>
              <a:rPr lang="en-US" sz="5400" dirty="0" smtClean="0">
                <a:ln w="18415" cmpd="sng">
                  <a:solidFill>
                    <a:schemeClr val="accent2"/>
                  </a:solidFill>
                  <a:prstDash val="solid"/>
                </a:ln>
                <a:solidFill>
                  <a:schemeClr val="accent2"/>
                </a:solidFill>
                <a:effectLst>
                  <a:outerShdw blurRad="63500" dir="3600000" algn="tl" rotWithShape="0">
                    <a:srgbClr val="000000">
                      <a:alpha val="70000"/>
                    </a:srgbClr>
                  </a:outerShdw>
                </a:effectLst>
              </a:rPr>
              <a:t>HTML.com</a:t>
            </a:r>
            <a:endParaRPr lang="en-US" sz="5400" b="0" cap="none" spc="0" dirty="0">
              <a:ln w="18415" cmpd="sng">
                <a:solidFill>
                  <a:schemeClr val="accent2"/>
                </a:solidFill>
                <a:prstDash val="solid"/>
              </a:ln>
              <a:solidFill>
                <a:schemeClr val="accent2"/>
              </a:solidFill>
              <a:effectLst>
                <a:outerShdw blurRad="63500" dir="3600000" algn="tl" rotWithShape="0">
                  <a:srgbClr val="000000">
                    <a:alpha val="70000"/>
                  </a:srgbClr>
                </a:outerShdw>
              </a:effectLst>
            </a:endParaRPr>
          </a:p>
        </p:txBody>
      </p:sp>
      <p:pic>
        <p:nvPicPr>
          <p:cNvPr id="4098" name="Picture 2" descr="C:\Users\welcome\Desktop\html.PNG"/>
          <p:cNvPicPr>
            <a:picLocks noChangeAspect="1" noChangeArrowheads="1"/>
          </p:cNvPicPr>
          <p:nvPr/>
        </p:nvPicPr>
        <p:blipFill rotWithShape="1">
          <a:blip r:embed="rId3">
            <a:extLst>
              <a:ext uri="{28A0092B-C50C-407E-A947-70E740481C1C}">
                <a14:useLocalDpi xmlns:a14="http://schemas.microsoft.com/office/drawing/2010/main" val="0"/>
              </a:ext>
            </a:extLst>
          </a:blip>
          <a:srcRect r="11562"/>
          <a:stretch/>
        </p:blipFill>
        <p:spPr bwMode="auto">
          <a:xfrm>
            <a:off x="3892358" y="771064"/>
            <a:ext cx="5080797" cy="3919844"/>
          </a:xfrm>
          <a:prstGeom prst="rect">
            <a:avLst/>
          </a:prstGeom>
          <a:noFill/>
          <a:extLst>
            <a:ext uri="{909E8E84-426E-40DD-AFC4-6F175D3DCCD1}">
              <a14:hiddenFill xmlns:a14="http://schemas.microsoft.com/office/drawing/2010/main">
                <a:solidFill>
                  <a:srgbClr val="FFFFFF"/>
                </a:solidFill>
              </a14:hiddenFill>
            </a:ext>
          </a:extLst>
        </p:spPr>
      </p:pic>
      <p:sp>
        <p:nvSpPr>
          <p:cNvPr id="4" name="Right Arrow Callout 3"/>
          <p:cNvSpPr/>
          <p:nvPr/>
        </p:nvSpPr>
        <p:spPr>
          <a:xfrm>
            <a:off x="2999087" y="904672"/>
            <a:ext cx="1215957" cy="466928"/>
          </a:xfrm>
          <a:prstGeom prst="rightArrowCallout">
            <a:avLst>
              <a:gd name="adj1" fmla="val 25000"/>
              <a:gd name="adj2" fmla="val 25000"/>
              <a:gd name="adj3" fmla="val 25000"/>
              <a:gd name="adj4" fmla="val 81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Image</a:t>
            </a:r>
            <a:endParaRPr lang="en-US" dirty="0"/>
          </a:p>
        </p:txBody>
      </p:sp>
      <p:sp>
        <p:nvSpPr>
          <p:cNvPr id="9" name="Right Arrow Callout 8"/>
          <p:cNvSpPr/>
          <p:nvPr/>
        </p:nvSpPr>
        <p:spPr>
          <a:xfrm>
            <a:off x="3065535" y="2039600"/>
            <a:ext cx="1215957" cy="466928"/>
          </a:xfrm>
          <a:prstGeom prst="rightArrowCallout">
            <a:avLst>
              <a:gd name="adj1" fmla="val 25000"/>
              <a:gd name="adj2" fmla="val 25000"/>
              <a:gd name="adj3" fmla="val 25000"/>
              <a:gd name="adj4" fmla="val 81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Heading</a:t>
            </a:r>
            <a:endParaRPr lang="en-US" dirty="0"/>
          </a:p>
        </p:txBody>
      </p:sp>
      <p:sp>
        <p:nvSpPr>
          <p:cNvPr id="10" name="Right Arrow Callout 9"/>
          <p:cNvSpPr/>
          <p:nvPr/>
        </p:nvSpPr>
        <p:spPr>
          <a:xfrm>
            <a:off x="3034431" y="2866480"/>
            <a:ext cx="1215957" cy="466928"/>
          </a:xfrm>
          <a:prstGeom prst="rightArrowCallout">
            <a:avLst>
              <a:gd name="adj1" fmla="val 25000"/>
              <a:gd name="adj2" fmla="val 25000"/>
              <a:gd name="adj3" fmla="val 25000"/>
              <a:gd name="adj4" fmla="val 81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Box</a:t>
            </a:r>
            <a:endParaRPr lang="en-US" dirty="0"/>
          </a:p>
        </p:txBody>
      </p:sp>
      <p:sp>
        <p:nvSpPr>
          <p:cNvPr id="11" name="Right Arrow Callout 10"/>
          <p:cNvSpPr/>
          <p:nvPr/>
        </p:nvSpPr>
        <p:spPr>
          <a:xfrm>
            <a:off x="3131983" y="3758208"/>
            <a:ext cx="1215957" cy="466928"/>
          </a:xfrm>
          <a:prstGeom prst="rightArrowCallout">
            <a:avLst>
              <a:gd name="adj1" fmla="val 25000"/>
              <a:gd name="adj2" fmla="val 25000"/>
              <a:gd name="adj3" fmla="val 25000"/>
              <a:gd name="adj4" fmla="val 81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Buttons</a:t>
            </a:r>
            <a:endParaRPr lang="en-US" dirty="0"/>
          </a:p>
        </p:txBody>
      </p:sp>
      <p:sp>
        <p:nvSpPr>
          <p:cNvPr id="5" name="Down Arrow Callout 4"/>
          <p:cNvSpPr/>
          <p:nvPr/>
        </p:nvSpPr>
        <p:spPr>
          <a:xfrm>
            <a:off x="6261352" y="343261"/>
            <a:ext cx="846306" cy="669056"/>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Link</a:t>
            </a:r>
            <a:endParaRPr lang="en-US" dirty="0"/>
          </a:p>
        </p:txBody>
      </p:sp>
      <p:sp>
        <p:nvSpPr>
          <p:cNvPr id="6" name="Rectangle 5"/>
          <p:cNvSpPr/>
          <p:nvPr/>
        </p:nvSpPr>
        <p:spPr>
          <a:xfrm>
            <a:off x="391911" y="1483760"/>
            <a:ext cx="2421612" cy="2308324"/>
          </a:xfrm>
          <a:prstGeom prst="rect">
            <a:avLst/>
          </a:prstGeom>
          <a:noFill/>
        </p:spPr>
        <p:txBody>
          <a:bodyPr wrap="square" lIns="91440" tIns="45720" rIns="91440" bIns="45720">
            <a:spAutoFit/>
          </a:bodyPr>
          <a:lstStyle/>
          <a:p>
            <a:pPr algn="ctr"/>
            <a:r>
              <a:rPr lang="en-US" sz="2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The language which tells browser which part of webpage has what role is HTML</a:t>
            </a:r>
            <a:endParaRPr lang="en-US" sz="2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extLst>
      <p:ext uri="{BB962C8B-B14F-4D97-AF65-F5344CB8AC3E}">
        <p14:creationId xmlns:p14="http://schemas.microsoft.com/office/powerpoint/2010/main" val="20927646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3" name="Rectangle 2"/>
          <p:cNvSpPr/>
          <p:nvPr/>
        </p:nvSpPr>
        <p:spPr>
          <a:xfrm>
            <a:off x="163922" y="0"/>
            <a:ext cx="2376445" cy="923330"/>
          </a:xfrm>
          <a:prstGeom prst="rect">
            <a:avLst/>
          </a:prstGeom>
          <a:noFill/>
        </p:spPr>
        <p:txBody>
          <a:bodyPr wrap="square" lIns="91440" tIns="45720" rIns="91440" bIns="45720">
            <a:spAutoFit/>
          </a:bodyPr>
          <a:lstStyle/>
          <a:p>
            <a:pPr algn="ctr"/>
            <a:r>
              <a:rPr lang="en-US" sz="5400" dirty="0" smtClean="0">
                <a:ln w="18415" cmpd="sng">
                  <a:solidFill>
                    <a:schemeClr val="accent2"/>
                  </a:solidFill>
                  <a:prstDash val="solid"/>
                </a:ln>
                <a:solidFill>
                  <a:schemeClr val="accent2"/>
                </a:solidFill>
                <a:effectLst>
                  <a:outerShdw blurRad="63500" dir="3600000" algn="tl" rotWithShape="0">
                    <a:srgbClr val="000000">
                      <a:alpha val="70000"/>
                    </a:srgbClr>
                  </a:outerShdw>
                </a:effectLst>
              </a:rPr>
              <a:t>Tags</a:t>
            </a:r>
            <a:endParaRPr lang="en-US" sz="5400" b="0" cap="none" spc="0" dirty="0">
              <a:ln w="18415" cmpd="sng">
                <a:solidFill>
                  <a:schemeClr val="accent2"/>
                </a:solidFill>
                <a:prstDash val="solid"/>
              </a:ln>
              <a:solidFill>
                <a:schemeClr val="accent2"/>
              </a:solidFill>
              <a:effectLst>
                <a:outerShdw blurRad="63500" dir="3600000" algn="tl" rotWithShape="0">
                  <a:srgbClr val="000000">
                    <a:alpha val="70000"/>
                  </a:srgbClr>
                </a:outerShdw>
              </a:effectLst>
            </a:endParaRPr>
          </a:p>
        </p:txBody>
      </p:sp>
      <p:sp>
        <p:nvSpPr>
          <p:cNvPr id="6" name="Rectangle 5"/>
          <p:cNvSpPr/>
          <p:nvPr/>
        </p:nvSpPr>
        <p:spPr>
          <a:xfrm>
            <a:off x="391910" y="1016816"/>
            <a:ext cx="5279316" cy="3046988"/>
          </a:xfrm>
          <a:prstGeom prst="rect">
            <a:avLst/>
          </a:prstGeom>
          <a:noFill/>
        </p:spPr>
        <p:txBody>
          <a:bodyPr wrap="square" lIns="91440" tIns="45720" rIns="91440" bIns="45720">
            <a:spAutoFit/>
          </a:bodyPr>
          <a:lstStyle/>
          <a:p>
            <a:pPr algn="ctr"/>
            <a:r>
              <a:rPr lang="en-US" sz="2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HTML does it’s job using tags. Just like tags on products in market, an HTML tag has no meaning of it’s own, it only exists to give information about something else.</a:t>
            </a:r>
          </a:p>
          <a:p>
            <a:pPr algn="ct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To differentiate tags with </a:t>
            </a:r>
            <a:r>
              <a:rPr lang="en-US" sz="2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400" b="0" cap="none" spc="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HyperText</a:t>
            </a:r>
            <a:r>
              <a:rPr lang="en-US" sz="2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we use &lt;&gt;.</a:t>
            </a:r>
          </a:p>
          <a:p>
            <a:pPr algn="ctr"/>
            <a:r>
              <a:rPr lang="en-US"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Ex. &lt;head&gt;,&lt;p&gt;</a:t>
            </a:r>
            <a:endParaRPr lang="en-US" sz="2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5122" name="Picture 2" descr="C:\Users\welcome\Desktop\download.pn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243368" y="923330"/>
            <a:ext cx="2483799" cy="2483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26120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3" name="Rectangle 2"/>
          <p:cNvSpPr/>
          <p:nvPr/>
        </p:nvSpPr>
        <p:spPr>
          <a:xfrm>
            <a:off x="163922" y="0"/>
            <a:ext cx="5945048" cy="923330"/>
          </a:xfrm>
          <a:prstGeom prst="rect">
            <a:avLst/>
          </a:prstGeom>
          <a:noFill/>
        </p:spPr>
        <p:txBody>
          <a:bodyPr wrap="square" lIns="91440" tIns="45720" rIns="91440" bIns="45720">
            <a:spAutoFit/>
          </a:bodyPr>
          <a:lstStyle/>
          <a:p>
            <a:pPr algn="ctr"/>
            <a:r>
              <a:rPr lang="en-US" sz="5400" dirty="0" smtClean="0">
                <a:ln w="18415" cmpd="sng">
                  <a:solidFill>
                    <a:schemeClr val="accent2"/>
                  </a:solidFill>
                  <a:prstDash val="solid"/>
                </a:ln>
                <a:solidFill>
                  <a:schemeClr val="accent2"/>
                </a:solidFill>
                <a:effectLst>
                  <a:outerShdw blurRad="63500" dir="3600000" algn="tl" rotWithShape="0">
                    <a:srgbClr val="000000">
                      <a:alpha val="70000"/>
                    </a:srgbClr>
                  </a:outerShdw>
                </a:effectLst>
              </a:rPr>
              <a:t>&lt;/&gt; Types of Tags</a:t>
            </a:r>
            <a:endParaRPr lang="en-US" sz="5400" b="0" cap="none" spc="0" dirty="0">
              <a:ln w="18415" cmpd="sng">
                <a:solidFill>
                  <a:schemeClr val="accent2"/>
                </a:solidFill>
                <a:prstDash val="solid"/>
              </a:ln>
              <a:solidFill>
                <a:schemeClr val="accent2"/>
              </a:solidFill>
              <a:effectLst>
                <a:outerShdw blurRad="63500" dir="3600000" algn="tl" rotWithShape="0">
                  <a:srgbClr val="000000">
                    <a:alpha val="70000"/>
                  </a:srgbClr>
                </a:outerShdw>
              </a:effectLst>
            </a:endParaRPr>
          </a:p>
        </p:txBody>
      </p:sp>
      <p:sp>
        <p:nvSpPr>
          <p:cNvPr id="6" name="Rectangle 5"/>
          <p:cNvSpPr/>
          <p:nvPr/>
        </p:nvSpPr>
        <p:spPr>
          <a:xfrm>
            <a:off x="391910" y="1016816"/>
            <a:ext cx="5279316" cy="1631216"/>
          </a:xfrm>
          <a:prstGeom prst="rect">
            <a:avLst/>
          </a:prstGeom>
          <a:noFill/>
        </p:spPr>
        <p:txBody>
          <a:bodyPr wrap="square" lIns="91440" tIns="45720" rIns="91440" bIns="45720">
            <a:spAutoFit/>
          </a:bodyPr>
          <a:lstStyle/>
          <a:p>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Closing tags:</a:t>
            </a:r>
          </a:p>
          <a:p>
            <a:r>
              <a:rPr lang="en-US"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They have an opening and closing, they define properties of data present between </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opening and </a:t>
            </a:r>
            <a:r>
              <a:rPr lang="en-US"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closing.</a:t>
            </a:r>
          </a:p>
          <a:p>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Ex &lt;p&gt;birds are cool&lt;/p&gt;</a:t>
            </a:r>
            <a:endParaRPr lang="en-US" sz="20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5" name="Rectangle 4"/>
          <p:cNvSpPr/>
          <p:nvPr/>
        </p:nvSpPr>
        <p:spPr>
          <a:xfrm>
            <a:off x="3686366" y="2871607"/>
            <a:ext cx="5279316" cy="1323439"/>
          </a:xfrm>
          <a:prstGeom prst="rect">
            <a:avLst/>
          </a:prstGeom>
          <a:noFill/>
        </p:spPr>
        <p:txBody>
          <a:bodyPr wrap="square" lIns="91440" tIns="45720" rIns="91440" bIns="45720">
            <a:spAutoFit/>
          </a:bodyPr>
          <a:lstStyle/>
          <a:p>
            <a:r>
              <a:rPr lang="en-US"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Non-c</a:t>
            </a:r>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losing tags:</a:t>
            </a:r>
          </a:p>
          <a:p>
            <a:r>
              <a:rPr lang="en-US"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They are standalone tags that are not need to be closed.</a:t>
            </a:r>
          </a:p>
          <a:p>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Ex &lt;</a:t>
            </a:r>
            <a:r>
              <a:rPr lang="en-US" sz="2000" b="0" cap="none" spc="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br</a:t>
            </a:r>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&gt;</a:t>
            </a:r>
            <a:endParaRPr lang="en-US" sz="20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extLst>
      <p:ext uri="{BB962C8B-B14F-4D97-AF65-F5344CB8AC3E}">
        <p14:creationId xmlns:p14="http://schemas.microsoft.com/office/powerpoint/2010/main" val="32606603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p:nvPr/>
        </p:nvSpPr>
        <p:spPr>
          <a:xfrm>
            <a:off x="0" y="385325"/>
            <a:ext cx="4572000" cy="1155900"/>
          </a:xfrm>
          <a:prstGeom prst="rect">
            <a:avLst/>
          </a:prstGeom>
          <a:noFill/>
          <a:ln>
            <a:noFill/>
          </a:ln>
        </p:spPr>
        <p:txBody>
          <a:bodyPr spcFirstLastPara="1" wrap="square" lIns="91425" tIns="91425" rIns="91425" bIns="91425" anchor="t" anchorCtr="0">
            <a:noAutofit/>
          </a:bodyPr>
          <a:lstStyle/>
          <a:p>
            <a:pPr marL="101600" marR="101600" lvl="0" indent="0" algn="l" rtl="0">
              <a:lnSpc>
                <a:spcPct val="115000"/>
              </a:lnSpc>
              <a:spcBef>
                <a:spcPts val="0"/>
              </a:spcBef>
              <a:spcAft>
                <a:spcPts val="0"/>
              </a:spcAft>
              <a:buClr>
                <a:schemeClr val="dk2"/>
              </a:buClr>
              <a:buSzPts val="1100"/>
              <a:buFont typeface="Arial"/>
              <a:buNone/>
            </a:pPr>
            <a:r>
              <a:rPr lang="en" sz="3200" dirty="0">
                <a:solidFill>
                  <a:srgbClr val="FFFFFF"/>
                </a:solidFill>
                <a:latin typeface="Raleway SemiBold"/>
                <a:ea typeface="Raleway SemiBold"/>
                <a:cs typeface="Raleway SemiBold"/>
                <a:sym typeface="Raleway SemiBold"/>
              </a:rPr>
              <a:t>Hello to World of HTML 5</a:t>
            </a:r>
            <a:endParaRPr sz="3200" dirty="0">
              <a:solidFill>
                <a:srgbClr val="FFFFFF"/>
              </a:solidFill>
              <a:latin typeface="Raleway SemiBold"/>
              <a:ea typeface="Raleway SemiBold"/>
              <a:cs typeface="Raleway SemiBold"/>
              <a:sym typeface="Raleway SemiBold"/>
            </a:endParaRPr>
          </a:p>
          <a:p>
            <a:pPr marL="0" lvl="0" indent="0" algn="l" rtl="0">
              <a:spcBef>
                <a:spcPts val="0"/>
              </a:spcBef>
              <a:spcAft>
                <a:spcPts val="0"/>
              </a:spcAft>
              <a:buNone/>
            </a:pPr>
            <a:endParaRPr sz="3200" dirty="0">
              <a:solidFill>
                <a:srgbClr val="FFFFFF"/>
              </a:solidFill>
              <a:latin typeface="Raleway SemiBold"/>
              <a:ea typeface="Raleway SemiBold"/>
              <a:cs typeface="Raleway SemiBold"/>
              <a:sym typeface="Raleway SemiBold"/>
            </a:endParaRPr>
          </a:p>
        </p:txBody>
      </p:sp>
      <p:sp>
        <p:nvSpPr>
          <p:cNvPr id="132" name="Google Shape;132;p20"/>
          <p:cNvSpPr txBox="1"/>
          <p:nvPr/>
        </p:nvSpPr>
        <p:spPr>
          <a:xfrm>
            <a:off x="178650" y="1933525"/>
            <a:ext cx="2430900" cy="181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rgbClr val="FFFFFF"/>
                </a:solidFill>
                <a:latin typeface="Lato"/>
                <a:ea typeface="Lato"/>
                <a:cs typeface="Lato"/>
                <a:sym typeface="Lato"/>
              </a:rPr>
              <a:t>Tags:</a:t>
            </a:r>
            <a:endParaRPr sz="3000" dirty="0">
              <a:solidFill>
                <a:srgbClr val="FFFFFF"/>
              </a:solidFill>
              <a:latin typeface="Lato"/>
              <a:ea typeface="Lato"/>
              <a:cs typeface="Lato"/>
              <a:sym typeface="Lato"/>
            </a:endParaRPr>
          </a:p>
          <a:p>
            <a:pPr marL="0" lvl="0" indent="0" algn="l" rtl="0">
              <a:spcBef>
                <a:spcPts val="0"/>
              </a:spcBef>
              <a:spcAft>
                <a:spcPts val="0"/>
              </a:spcAft>
              <a:buNone/>
            </a:pPr>
            <a:r>
              <a:rPr lang="en" sz="1500">
                <a:solidFill>
                  <a:srgbClr val="B7B7B7"/>
                </a:solidFill>
                <a:latin typeface="Lato"/>
                <a:ea typeface="Lato"/>
                <a:cs typeface="Lato"/>
                <a:sym typeface="Lato"/>
              </a:rPr>
              <a:t>It’s all about tags.</a:t>
            </a:r>
            <a:endParaRPr sz="1500" dirty="0">
              <a:solidFill>
                <a:srgbClr val="B7B7B7"/>
              </a:solidFill>
              <a:latin typeface="Lato"/>
              <a:ea typeface="Lato"/>
              <a:cs typeface="Lato"/>
              <a:sym typeface="Lato"/>
            </a:endParaRPr>
          </a:p>
          <a:p>
            <a:pPr marL="0" lvl="0" indent="0" algn="l" rtl="0">
              <a:spcBef>
                <a:spcPts val="0"/>
              </a:spcBef>
              <a:spcAft>
                <a:spcPts val="0"/>
              </a:spcAft>
              <a:buNone/>
            </a:pPr>
            <a:r>
              <a:rPr lang="en">
                <a:solidFill>
                  <a:srgbClr val="B7B7B7"/>
                </a:solidFill>
                <a:latin typeface="Lato"/>
                <a:ea typeface="Lato"/>
                <a:cs typeface="Lato"/>
                <a:sym typeface="Lato"/>
              </a:rPr>
              <a:t>&lt;HTML&gt;&lt;/HTML&gt;</a:t>
            </a:r>
            <a:endParaRPr dirty="0">
              <a:solidFill>
                <a:srgbClr val="B7B7B7"/>
              </a:solidFill>
              <a:latin typeface="Lato"/>
              <a:ea typeface="Lato"/>
              <a:cs typeface="Lato"/>
              <a:sym typeface="Lato"/>
            </a:endParaRPr>
          </a:p>
          <a:p>
            <a:pPr marL="0" lvl="0" indent="0" algn="l" rtl="0">
              <a:spcBef>
                <a:spcPts val="0"/>
              </a:spcBef>
              <a:spcAft>
                <a:spcPts val="0"/>
              </a:spcAft>
              <a:buNone/>
            </a:pPr>
            <a:r>
              <a:rPr lang="en">
                <a:solidFill>
                  <a:srgbClr val="B7B7B7"/>
                </a:solidFill>
                <a:latin typeface="Lato"/>
                <a:ea typeface="Lato"/>
                <a:cs typeface="Lato"/>
                <a:sym typeface="Lato"/>
              </a:rPr>
              <a:t>&lt;IMG/&gt;</a:t>
            </a:r>
            <a:endParaRPr dirty="0">
              <a:solidFill>
                <a:srgbClr val="B7B7B7"/>
              </a:solidFill>
              <a:latin typeface="Lato"/>
              <a:ea typeface="Lato"/>
              <a:cs typeface="Lato"/>
              <a:sym typeface="Lato"/>
            </a:endParaRPr>
          </a:p>
          <a:p>
            <a:pPr marL="0" lvl="0" indent="0" algn="l" rtl="0">
              <a:spcBef>
                <a:spcPts val="0"/>
              </a:spcBef>
              <a:spcAft>
                <a:spcPts val="0"/>
              </a:spcAft>
              <a:buNone/>
            </a:pPr>
            <a:r>
              <a:rPr lang="en">
                <a:solidFill>
                  <a:srgbClr val="B7B7B7"/>
                </a:solidFill>
                <a:latin typeface="Lato"/>
                <a:ea typeface="Lato"/>
                <a:cs typeface="Lato"/>
                <a:sym typeface="Lato"/>
              </a:rPr>
              <a:t>&lt;TABLE&gt;</a:t>
            </a:r>
            <a:endParaRPr dirty="0">
              <a:solidFill>
                <a:srgbClr val="B7B7B7"/>
              </a:solidFill>
              <a:latin typeface="Lato"/>
              <a:ea typeface="Lato"/>
              <a:cs typeface="Lato"/>
              <a:sym typeface="Lato"/>
            </a:endParaRPr>
          </a:p>
        </p:txBody>
      </p:sp>
      <p:sp>
        <p:nvSpPr>
          <p:cNvPr id="133" name="Google Shape;133;p20"/>
          <p:cNvSpPr/>
          <p:nvPr/>
        </p:nvSpPr>
        <p:spPr>
          <a:xfrm>
            <a:off x="5364350" y="349200"/>
            <a:ext cx="2779800" cy="4445100"/>
          </a:xfrm>
          <a:prstGeom prst="roundRect">
            <a:avLst>
              <a:gd name="adj" fmla="val 10145"/>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34;p20"/>
          <p:cNvSpPr txBox="1"/>
          <p:nvPr/>
        </p:nvSpPr>
        <p:spPr>
          <a:xfrm>
            <a:off x="7368725" y="340125"/>
            <a:ext cx="819300" cy="33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HTML</a:t>
            </a:r>
            <a:endParaRPr dirty="0">
              <a:solidFill>
                <a:srgbClr val="FFFFFF"/>
              </a:solidFill>
              <a:latin typeface="Lato"/>
              <a:ea typeface="Lato"/>
              <a:cs typeface="Lato"/>
              <a:sym typeface="Lato"/>
            </a:endParaRPr>
          </a:p>
        </p:txBody>
      </p:sp>
      <p:sp>
        <p:nvSpPr>
          <p:cNvPr id="135" name="Google Shape;135;p20"/>
          <p:cNvSpPr/>
          <p:nvPr/>
        </p:nvSpPr>
        <p:spPr>
          <a:xfrm>
            <a:off x="5693300" y="1057625"/>
            <a:ext cx="2121900" cy="648000"/>
          </a:xfrm>
          <a:prstGeom prst="rec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0"/>
          <p:cNvSpPr txBox="1"/>
          <p:nvPr/>
        </p:nvSpPr>
        <p:spPr>
          <a:xfrm>
            <a:off x="7140125" y="1025925"/>
            <a:ext cx="819300" cy="33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Head</a:t>
            </a:r>
            <a:endParaRPr dirty="0">
              <a:solidFill>
                <a:srgbClr val="FFFFFF"/>
              </a:solidFill>
              <a:latin typeface="Lato"/>
              <a:ea typeface="Lato"/>
              <a:cs typeface="Lato"/>
              <a:sym typeface="Lato"/>
            </a:endParaRPr>
          </a:p>
        </p:txBody>
      </p:sp>
      <p:sp>
        <p:nvSpPr>
          <p:cNvPr id="137" name="Google Shape;137;p20"/>
          <p:cNvSpPr/>
          <p:nvPr/>
        </p:nvSpPr>
        <p:spPr>
          <a:xfrm>
            <a:off x="5720600" y="2041575"/>
            <a:ext cx="2067300" cy="2430900"/>
          </a:xfrm>
          <a:prstGeom prst="rect">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0"/>
          <p:cNvSpPr txBox="1"/>
          <p:nvPr/>
        </p:nvSpPr>
        <p:spPr>
          <a:xfrm>
            <a:off x="7063925" y="2092725"/>
            <a:ext cx="819300" cy="33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Body</a:t>
            </a:r>
            <a:endParaRPr dirty="0">
              <a:solidFill>
                <a:srgbClr val="FFFFFF"/>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dirty="0">
              <a:solidFill>
                <a:srgbClr val="FFFFFF"/>
              </a:solidFill>
              <a:latin typeface="Raleway ExtraBold"/>
              <a:ea typeface="Raleway ExtraBold"/>
              <a:cs typeface="Raleway ExtraBold"/>
              <a:sym typeface="Raleway ExtraBold"/>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640080" y="1066044"/>
            <a:ext cx="4572000" cy="383107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&lt;!DOCTYPE&gt;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&lt;HTML&gt;&lt;/HTML&gt;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&lt;HEAD&gt;&lt;/HEAD&gt;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&lt;TITLE&gt;&lt;/TITLE&gt;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&lt;BODY&gt;&lt;/BODY&gt;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&lt;H1&gt;………&lt;H6&gt;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&lt;P&gt;&lt;/P&gt;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&lt;BR&gt;</a:t>
            </a:r>
          </a:p>
          <a:p>
            <a:pPr marL="0" lvl="0" indent="0" algn="l" rtl="0">
              <a:lnSpc>
                <a:spcPct val="150000"/>
              </a:lnSpc>
              <a:spcBef>
                <a:spcPts val="0"/>
              </a:spcBef>
              <a:spcAft>
                <a:spcPts val="0"/>
              </a:spcAft>
              <a:buNone/>
            </a:pPr>
            <a:r>
              <a:rPr lang="en-US" sz="1800" dirty="0" smtClean="0">
                <a:solidFill>
                  <a:srgbClr val="FFFFFF"/>
                </a:solidFill>
                <a:latin typeface="Raleway SemiBold"/>
                <a:ea typeface="Raleway SemiBold"/>
                <a:cs typeface="Raleway SemiBold"/>
                <a:sym typeface="Raleway SemiBold"/>
              </a:rPr>
              <a:t>&lt;HR&gt;</a:t>
            </a:r>
          </a:p>
          <a:p>
            <a:pPr marL="0" lvl="0" indent="0" algn="l" rtl="0">
              <a:lnSpc>
                <a:spcPct val="150000"/>
              </a:lnSpc>
              <a:spcBef>
                <a:spcPts val="0"/>
              </a:spcBef>
              <a:spcAft>
                <a:spcPts val="0"/>
              </a:spcAft>
              <a:buNone/>
            </a:pPr>
            <a:endParaRPr sz="1800" dirty="0">
              <a:solidFill>
                <a:srgbClr val="FFFFFF"/>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5400" dirty="0" smtClean="0">
                <a:solidFill>
                  <a:srgbClr val="FF9900"/>
                </a:solidFill>
              </a:rPr>
              <a:t>Basic HTML tags</a:t>
            </a:r>
            <a:endParaRPr lang="en-US" sz="5400" dirty="0"/>
          </a:p>
        </p:txBody>
      </p:sp>
    </p:spTree>
    <p:extLst>
      <p:ext uri="{BB962C8B-B14F-4D97-AF65-F5344CB8AC3E}">
        <p14:creationId xmlns:p14="http://schemas.microsoft.com/office/powerpoint/2010/main" val="5105327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dirty="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3364393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04748" y="1089802"/>
            <a:ext cx="4457512" cy="120592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2400" b="1" dirty="0" smtClean="0">
                <a:solidFill>
                  <a:srgbClr val="FFFFFF"/>
                </a:solidFill>
                <a:latin typeface="Raleway SemiBold"/>
                <a:ea typeface="Raleway SemiBold"/>
                <a:cs typeface="Raleway SemiBold"/>
                <a:sym typeface="Raleway SemiBold"/>
              </a:rPr>
              <a:t>Because developers work together :)</a:t>
            </a:r>
            <a:endParaRPr sz="2400" b="1" dirty="0">
              <a:solidFill>
                <a:srgbClr val="FFFFFF"/>
              </a:solidFill>
              <a:latin typeface="Raleway SemiBold"/>
              <a:ea typeface="Raleway SemiBold"/>
              <a:cs typeface="Raleway SemiBold"/>
              <a:sym typeface="Raleway SemiBold"/>
            </a:endParaRPr>
          </a:p>
        </p:txBody>
      </p:sp>
      <p:sp>
        <p:nvSpPr>
          <p:cNvPr id="4" name="Google Shape;93;p16"/>
          <p:cNvSpPr txBox="1">
            <a:spLocks/>
          </p:cNvSpPr>
          <p:nvPr/>
        </p:nvSpPr>
        <p:spPr>
          <a:xfrm>
            <a:off x="-8740" y="402494"/>
            <a:ext cx="5281121" cy="211697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5400" dirty="0" smtClean="0">
                <a:solidFill>
                  <a:srgbClr val="FF9900"/>
                </a:solidFill>
              </a:rPr>
              <a:t>Comments</a:t>
            </a:r>
            <a:endParaRPr lang="en-US" sz="5400" dirty="0"/>
          </a:p>
        </p:txBody>
      </p:sp>
      <p:sp>
        <p:nvSpPr>
          <p:cNvPr id="5" name="Google Shape;93;p16"/>
          <p:cNvSpPr txBox="1">
            <a:spLocks/>
          </p:cNvSpPr>
          <p:nvPr/>
        </p:nvSpPr>
        <p:spPr>
          <a:xfrm>
            <a:off x="26924" y="2870158"/>
            <a:ext cx="5281121" cy="211697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400" dirty="0" smtClean="0">
                <a:solidFill>
                  <a:srgbClr val="FF9900"/>
                </a:solidFill>
              </a:rPr>
              <a:t>Nesting Elements</a:t>
            </a:r>
            <a:endParaRPr lang="en-US" sz="4400" dirty="0"/>
          </a:p>
        </p:txBody>
      </p:sp>
      <p:sp>
        <p:nvSpPr>
          <p:cNvPr id="6" name="Google Shape;93;p16"/>
          <p:cNvSpPr txBox="1">
            <a:spLocks/>
          </p:cNvSpPr>
          <p:nvPr/>
        </p:nvSpPr>
        <p:spPr>
          <a:xfrm>
            <a:off x="4484451" y="466928"/>
            <a:ext cx="4536332" cy="20363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400" dirty="0" smtClean="0">
                <a:solidFill>
                  <a:srgbClr val="FF9900"/>
                </a:solidFill>
              </a:rPr>
              <a:t>White Spaces</a:t>
            </a:r>
            <a:endParaRPr lang="en-US" sz="4000" dirty="0"/>
          </a:p>
          <a:p>
            <a:r>
              <a:rPr lang="en-US" sz="2000" dirty="0" smtClean="0">
                <a:solidFill>
                  <a:schemeClr val="tx1"/>
                </a:solidFill>
              </a:rPr>
              <a:t>HTML ignores enters and multiple spaces.</a:t>
            </a:r>
          </a:p>
        </p:txBody>
      </p:sp>
      <p:sp>
        <p:nvSpPr>
          <p:cNvPr id="7" name="Google Shape;131;p20"/>
          <p:cNvSpPr txBox="1"/>
          <p:nvPr/>
        </p:nvSpPr>
        <p:spPr>
          <a:xfrm>
            <a:off x="257148" y="3606106"/>
            <a:ext cx="4457512" cy="120592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2400" b="1" dirty="0" smtClean="0">
                <a:solidFill>
                  <a:srgbClr val="FFFFFF"/>
                </a:solidFill>
                <a:latin typeface="Raleway SemiBold"/>
                <a:ea typeface="Raleway SemiBold"/>
                <a:cs typeface="Raleway SemiBold"/>
                <a:sym typeface="Raleway SemiBold"/>
              </a:rPr>
              <a:t>Elements inside elements</a:t>
            </a:r>
            <a:endParaRPr sz="2400" b="1" dirty="0">
              <a:solidFill>
                <a:srgbClr val="FFFFFF"/>
              </a:solidFill>
              <a:latin typeface="Raleway SemiBold"/>
              <a:ea typeface="Raleway SemiBold"/>
              <a:cs typeface="Raleway SemiBold"/>
              <a:sym typeface="Raleway SemiBold"/>
            </a:endParaRPr>
          </a:p>
        </p:txBody>
      </p:sp>
      <p:pic>
        <p:nvPicPr>
          <p:cNvPr id="6146" name="Picture 2" descr="C:\Users\welcome\Desktop\ca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0453" y="1949560"/>
            <a:ext cx="3344328" cy="2862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92247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4"/>
          <p:cNvSpPr txBox="1">
            <a:spLocks noGrp="1"/>
          </p:cNvSpPr>
          <p:nvPr>
            <p:ph type="title" idx="4294967295"/>
          </p:nvPr>
        </p:nvSpPr>
        <p:spPr>
          <a:xfrm>
            <a:off x="0" y="712788"/>
            <a:ext cx="5197475" cy="76676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The Course outline</a:t>
            </a:r>
            <a:endParaRPr sz="2400" dirty="0"/>
          </a:p>
        </p:txBody>
      </p:sp>
      <p:sp>
        <p:nvSpPr>
          <p:cNvPr id="80" name="Google Shape;80;p14"/>
          <p:cNvSpPr txBox="1">
            <a:spLocks noGrp="1"/>
          </p:cNvSpPr>
          <p:nvPr>
            <p:ph type="title" idx="4294967295"/>
          </p:nvPr>
        </p:nvSpPr>
        <p:spPr>
          <a:xfrm>
            <a:off x="191072" y="1711566"/>
            <a:ext cx="5197475" cy="163214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0" dirty="0">
                <a:solidFill>
                  <a:schemeClr val="tx1"/>
                </a:solidFill>
                <a:latin typeface="Lato"/>
                <a:ea typeface="Lato"/>
                <a:cs typeface="Lato"/>
                <a:sym typeface="Lato"/>
              </a:rPr>
              <a:t>The complete course outline is available at:</a:t>
            </a:r>
            <a:endParaRPr sz="2400" b="0" dirty="0">
              <a:solidFill>
                <a:schemeClr val="tx1"/>
              </a:solidFill>
              <a:latin typeface="Lato"/>
              <a:ea typeface="Lato"/>
              <a:cs typeface="Lato"/>
              <a:sym typeface="Lato"/>
            </a:endParaRPr>
          </a:p>
          <a:p>
            <a:pPr marL="0" lvl="0" indent="0" algn="l" rtl="0">
              <a:lnSpc>
                <a:spcPct val="115000"/>
              </a:lnSpc>
              <a:spcBef>
                <a:spcPts val="1600"/>
              </a:spcBef>
              <a:spcAft>
                <a:spcPts val="1600"/>
              </a:spcAft>
              <a:buNone/>
            </a:pPr>
            <a:r>
              <a:rPr lang="en" sz="2400" b="0" u="sng" dirty="0">
                <a:solidFill>
                  <a:schemeClr val="tx1"/>
                </a:solidFill>
                <a:latin typeface="Arial"/>
                <a:ea typeface="Arial"/>
                <a:cs typeface="Arial"/>
                <a:sym typeface="Arial"/>
                <a:hlinkClick r:id="rId3"/>
              </a:rPr>
              <a:t>webdevwithgagan.orgfree.com/</a:t>
            </a:r>
            <a:endParaRPr sz="2400" b="0" dirty="0">
              <a:solidFill>
                <a:schemeClr val="tx1"/>
              </a:solidFill>
              <a:latin typeface="Lato"/>
              <a:ea typeface="Lato"/>
              <a:cs typeface="Lato"/>
              <a:sym typeface="Lato"/>
            </a:endParaRPr>
          </a:p>
        </p:txBody>
      </p:sp>
      <p:pic>
        <p:nvPicPr>
          <p:cNvPr id="81" name="Google Shape;81;p14"/>
          <p:cNvPicPr preferRelativeResize="0"/>
          <p:nvPr/>
        </p:nvPicPr>
        <p:blipFill>
          <a:blip r:embed="rId4">
            <a:alphaModFix/>
          </a:blip>
          <a:stretch>
            <a:fillRect/>
          </a:stretch>
        </p:blipFill>
        <p:spPr>
          <a:xfrm>
            <a:off x="5885375" y="152400"/>
            <a:ext cx="2716775" cy="4838701"/>
          </a:xfrm>
          <a:prstGeom prst="rect">
            <a:avLst/>
          </a:prstGeom>
          <a:noFill/>
          <a:ln>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dirty="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3364393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4572000" cy="3831075"/>
          </a:xfrm>
          <a:prstGeom prst="rect">
            <a:avLst/>
          </a:prstGeom>
          <a:noFill/>
          <a:ln>
            <a:noFill/>
          </a:ln>
        </p:spPr>
        <p:txBody>
          <a:bodyPr spcFirstLastPara="1" wrap="square" lIns="91425" tIns="91425" rIns="91425" bIns="91425" anchor="t" anchorCtr="0">
            <a:noAutofit/>
          </a:bodyPr>
          <a:lstStyle/>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Bold</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Italic</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Deleted</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Marked</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Subscript</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Superscript</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Code</a:t>
            </a: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Underline</a:t>
            </a:r>
          </a:p>
          <a:p>
            <a:pPr lvl="0" rtl="0">
              <a:spcBef>
                <a:spcPts val="0"/>
              </a:spcBef>
              <a:spcAft>
                <a:spcPts val="0"/>
              </a:spcAft>
            </a:pPr>
            <a:endParaRPr sz="2800" b="1" dirty="0">
              <a:solidFill>
                <a:srgbClr val="FFFFFF"/>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Text formatting tags</a:t>
            </a:r>
            <a:endParaRPr lang="en-US" sz="4800" dirty="0"/>
          </a:p>
        </p:txBody>
      </p:sp>
    </p:spTree>
    <p:extLst>
      <p:ext uri="{BB962C8B-B14F-4D97-AF65-F5344CB8AC3E}">
        <p14:creationId xmlns:p14="http://schemas.microsoft.com/office/powerpoint/2010/main" val="38905547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dirty="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dirty="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8443001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4572000" cy="3831075"/>
          </a:xfrm>
          <a:prstGeom prst="rect">
            <a:avLst/>
          </a:prstGeom>
          <a:noFill/>
          <a:ln>
            <a:noFill/>
          </a:ln>
        </p:spPr>
        <p:txBody>
          <a:bodyPr spcFirstLastPara="1" wrap="square" lIns="91425" tIns="91425" rIns="91425" bIns="91425" anchor="t" anchorCtr="0">
            <a:noAutofit/>
          </a:bodyPr>
          <a:lstStyle/>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Spans</a:t>
            </a:r>
          </a:p>
          <a:p>
            <a:pPr marL="457200" lvl="0" indent="-457200" rtl="0">
              <a:spcBef>
                <a:spcPts val="0"/>
              </a:spcBef>
              <a:spcAft>
                <a:spcPts val="0"/>
              </a:spcAft>
              <a:buFont typeface="Arial" pitchFamily="34" charset="0"/>
              <a:buChar char="•"/>
            </a:pPr>
            <a:r>
              <a:rPr lang="en-US" sz="2800" b="1" dirty="0" err="1" smtClean="0">
                <a:solidFill>
                  <a:srgbClr val="FFFFFF"/>
                </a:solidFill>
                <a:latin typeface="Raleway SemiBold"/>
                <a:ea typeface="Raleway SemiBold"/>
                <a:cs typeface="Raleway SemiBold"/>
                <a:sym typeface="Raleway SemiBold"/>
              </a:rPr>
              <a:t>Div</a:t>
            </a:r>
            <a:endParaRPr lang="en-US" sz="2800" b="1" dirty="0" smtClean="0">
              <a:solidFill>
                <a:srgbClr val="FFFFFF"/>
              </a:solidFill>
              <a:latin typeface="Raleway SemiBold"/>
              <a:ea typeface="Raleway SemiBold"/>
              <a:cs typeface="Raleway SemiBold"/>
              <a:sym typeface="Raleway SemiBold"/>
            </a:endParaRPr>
          </a:p>
          <a:p>
            <a:pPr marL="457200" lvl="0" indent="-457200" rtl="0">
              <a:spcBef>
                <a:spcPts val="0"/>
              </a:spcBef>
              <a:spcAft>
                <a:spcPts val="0"/>
              </a:spcAft>
              <a:buFont typeface="Arial" pitchFamily="34" charset="0"/>
              <a:buChar char="•"/>
            </a:pPr>
            <a:r>
              <a:rPr lang="en-US" sz="2800" b="1" smtClean="0">
                <a:solidFill>
                  <a:srgbClr val="FFFFFF"/>
                </a:solidFill>
                <a:latin typeface="Raleway SemiBold"/>
                <a:ea typeface="Raleway SemiBold"/>
                <a:cs typeface="Raleway SemiBold"/>
                <a:sym typeface="Raleway SemiBold"/>
              </a:rPr>
              <a:t>Buttons</a:t>
            </a:r>
            <a:endParaRPr lang="en-US" sz="2800" b="1" dirty="0" smtClean="0">
              <a:solidFill>
                <a:srgbClr val="FFFFFF"/>
              </a:solidFill>
              <a:latin typeface="Raleway SemiBold"/>
              <a:ea typeface="Raleway SemiBold"/>
              <a:cs typeface="Raleway SemiBold"/>
              <a:sym typeface="Raleway SemiBold"/>
            </a:endParaRPr>
          </a:p>
          <a:p>
            <a:pPr marL="457200" lvl="0" indent="-457200" rtl="0">
              <a:spcBef>
                <a:spcPts val="0"/>
              </a:spcBef>
              <a:spcAft>
                <a:spcPts val="0"/>
              </a:spcAft>
              <a:buFont typeface="Arial" pitchFamily="34" charset="0"/>
              <a:buChar char="•"/>
            </a:pPr>
            <a:r>
              <a:rPr lang="en-US" sz="2800" b="1" dirty="0" smtClean="0">
                <a:solidFill>
                  <a:srgbClr val="FFFFFF"/>
                </a:solidFill>
                <a:latin typeface="Raleway SemiBold"/>
                <a:ea typeface="Raleway SemiBold"/>
                <a:cs typeface="Raleway SemiBold"/>
                <a:sym typeface="Raleway SemiBold"/>
              </a:rPr>
              <a:t>Cite</a:t>
            </a:r>
          </a:p>
          <a:p>
            <a:pPr marL="457200" lvl="0" indent="-457200" rtl="0">
              <a:spcBef>
                <a:spcPts val="0"/>
              </a:spcBef>
              <a:spcAft>
                <a:spcPts val="0"/>
              </a:spcAft>
              <a:buFont typeface="Arial" pitchFamily="34" charset="0"/>
              <a:buChar char="•"/>
            </a:pPr>
            <a:r>
              <a:rPr lang="en-US" sz="2800" b="1" dirty="0" err="1" smtClean="0">
                <a:solidFill>
                  <a:srgbClr val="FFFFFF"/>
                </a:solidFill>
                <a:latin typeface="Raleway SemiBold"/>
                <a:ea typeface="Raleway SemiBold"/>
                <a:cs typeface="Raleway SemiBold"/>
                <a:sym typeface="Raleway SemiBold"/>
              </a:rPr>
              <a:t>Blockquote</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Some other tags</a:t>
            </a:r>
            <a:endParaRPr lang="en-US" sz="4800" dirty="0"/>
          </a:p>
        </p:txBody>
      </p:sp>
    </p:spTree>
    <p:extLst>
      <p:ext uri="{BB962C8B-B14F-4D97-AF65-F5344CB8AC3E}">
        <p14:creationId xmlns:p14="http://schemas.microsoft.com/office/powerpoint/2010/main" val="27041701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39" y="1109225"/>
            <a:ext cx="8151445"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Attributes are properties of an element each tag has it’s own special set of attributes, you can also define custom attributes for your tags</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Attributes</a:t>
            </a:r>
            <a:endParaRPr lang="en-US" sz="4800" dirty="0"/>
          </a:p>
        </p:txBody>
      </p:sp>
      <p:sp>
        <p:nvSpPr>
          <p:cNvPr id="5" name="Google Shape;131;p20"/>
          <p:cNvSpPr txBox="1"/>
          <p:nvPr/>
        </p:nvSpPr>
        <p:spPr>
          <a:xfrm>
            <a:off x="448929" y="2599169"/>
            <a:ext cx="8151445" cy="1415081"/>
          </a:xfrm>
          <a:prstGeom prst="rect">
            <a:avLst/>
          </a:prstGeom>
          <a:solidFill>
            <a:schemeClr val="accent6">
              <a:lumMod val="50000"/>
            </a:schemeClr>
          </a:solid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rgbClr val="92D050"/>
                </a:solidFill>
                <a:latin typeface="Raleway SemiBold"/>
                <a:ea typeface="Raleway SemiBold"/>
                <a:cs typeface="Raleway SemiBold"/>
                <a:sym typeface="Raleway SemiBold"/>
              </a:rPr>
              <a:t>&lt;html </a:t>
            </a:r>
            <a:r>
              <a:rPr lang="en-US" sz="2800" b="1" dirty="0" err="1" smtClean="0">
                <a:solidFill>
                  <a:srgbClr val="92D050"/>
                </a:solidFill>
                <a:latin typeface="Raleway SemiBold"/>
                <a:ea typeface="Raleway SemiBold"/>
                <a:cs typeface="Raleway SemiBold"/>
                <a:sym typeface="Raleway SemiBold"/>
              </a:rPr>
              <a:t>lang</a:t>
            </a:r>
            <a:r>
              <a:rPr lang="en-US" sz="2800" b="1" dirty="0" smtClean="0">
                <a:solidFill>
                  <a:srgbClr val="92D050"/>
                </a:solidFill>
                <a:latin typeface="Raleway SemiBold"/>
                <a:ea typeface="Raleway SemiBold"/>
                <a:cs typeface="Raleway SemiBold"/>
                <a:sym typeface="Raleway SemiBold"/>
              </a:rPr>
              <a:t>=“en-US”&gt;&lt;/html&gt;</a:t>
            </a:r>
          </a:p>
          <a:p>
            <a:pPr lvl="0" rtl="0">
              <a:spcBef>
                <a:spcPts val="0"/>
              </a:spcBef>
              <a:spcAft>
                <a:spcPts val="0"/>
              </a:spcAft>
            </a:pPr>
            <a:r>
              <a:rPr lang="en-US" sz="2800" b="1" dirty="0" smtClean="0">
                <a:solidFill>
                  <a:srgbClr val="92D050"/>
                </a:solidFill>
                <a:latin typeface="Raleway SemiBold"/>
                <a:ea typeface="Raleway SemiBold"/>
                <a:cs typeface="Raleway SemiBold"/>
                <a:sym typeface="Raleway SemiBold"/>
              </a:rPr>
              <a:t>&lt;p title=“this has a title”&gt;&lt;/p&gt;</a:t>
            </a:r>
            <a:endParaRPr sz="2800" b="1" dirty="0">
              <a:solidFill>
                <a:srgbClr val="92D050"/>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39" y="1109225"/>
            <a:ext cx="7946729" cy="3831075"/>
          </a:xfrm>
          <a:prstGeom prst="rect">
            <a:avLst/>
          </a:prstGeom>
          <a:noFill/>
          <a:ln>
            <a:noFill/>
          </a:ln>
        </p:spPr>
        <p:txBody>
          <a:bodyPr spcFirstLastPara="1" wrap="square" lIns="91425" tIns="91425" rIns="91425" bIns="91425" anchor="t" anchorCtr="0">
            <a:noAutofit/>
          </a:bodyPr>
          <a:lstStyle/>
          <a:p>
            <a:pPr lvl="0"/>
            <a:r>
              <a:rPr lang="en-US" sz="2800" dirty="0">
                <a:solidFill>
                  <a:schemeClr val="tx1"/>
                </a:solidFill>
              </a:rPr>
              <a:t>The id attribute specifies a unique id for an HTML element</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IDs and Classes</a:t>
            </a:r>
            <a:endParaRPr lang="en-US" sz="4800" dirty="0"/>
          </a:p>
        </p:txBody>
      </p:sp>
      <p:sp>
        <p:nvSpPr>
          <p:cNvPr id="5" name="Google Shape;131;p20"/>
          <p:cNvSpPr txBox="1"/>
          <p:nvPr/>
        </p:nvSpPr>
        <p:spPr>
          <a:xfrm>
            <a:off x="448929" y="2217026"/>
            <a:ext cx="8151445" cy="758179"/>
          </a:xfrm>
          <a:prstGeom prst="rect">
            <a:avLst/>
          </a:prstGeom>
          <a:solidFill>
            <a:schemeClr val="accent6">
              <a:lumMod val="50000"/>
            </a:schemeClr>
          </a:solidFill>
          <a:ln>
            <a:noFill/>
          </a:ln>
        </p:spPr>
        <p:txBody>
          <a:bodyPr spcFirstLastPara="1" wrap="square" lIns="91425" tIns="91425" rIns="91425" bIns="91425" anchor="t" anchorCtr="0">
            <a:noAutofit/>
          </a:bodyPr>
          <a:lstStyle/>
          <a:p>
            <a:pPr lvl="0"/>
            <a:r>
              <a:rPr lang="en-US" sz="2800" b="1" dirty="0" smtClean="0">
                <a:solidFill>
                  <a:srgbClr val="92D050"/>
                </a:solidFill>
                <a:latin typeface="Raleway SemiBold"/>
                <a:ea typeface="Raleway SemiBold"/>
                <a:cs typeface="Raleway SemiBold"/>
                <a:sym typeface="Raleway SemiBold"/>
              </a:rPr>
              <a:t>&lt;p id=‘”turtle”&gt;&lt;/p&gt;</a:t>
            </a:r>
            <a:endParaRPr sz="28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76211" y="3063161"/>
            <a:ext cx="7946729" cy="3831075"/>
          </a:xfrm>
          <a:prstGeom prst="rect">
            <a:avLst/>
          </a:prstGeom>
          <a:noFill/>
          <a:ln>
            <a:noFill/>
          </a:ln>
        </p:spPr>
        <p:txBody>
          <a:bodyPr spcFirstLastPara="1" wrap="square" lIns="91425" tIns="91425" rIns="91425" bIns="91425" anchor="t" anchorCtr="0">
            <a:noAutofit/>
          </a:bodyPr>
          <a:lstStyle/>
          <a:p>
            <a:pPr lvl="0"/>
            <a:r>
              <a:rPr lang="en-US" sz="2800" dirty="0">
                <a:solidFill>
                  <a:schemeClr val="tx1"/>
                </a:solidFill>
              </a:rPr>
              <a:t>The </a:t>
            </a:r>
            <a:r>
              <a:rPr lang="en-US" sz="2800" dirty="0" smtClean="0">
                <a:solidFill>
                  <a:schemeClr val="tx1"/>
                </a:solidFill>
              </a:rPr>
              <a:t>class</a:t>
            </a:r>
            <a:r>
              <a:rPr lang="en-US" sz="2800" dirty="0">
                <a:solidFill>
                  <a:schemeClr val="tx1"/>
                </a:solidFill>
              </a:rPr>
              <a:t> attribute specifies </a:t>
            </a:r>
            <a:r>
              <a:rPr lang="en-US" sz="2800" dirty="0" smtClean="0">
                <a:solidFill>
                  <a:schemeClr val="tx1"/>
                </a:solidFill>
              </a:rPr>
              <a:t>a group </a:t>
            </a:r>
            <a:r>
              <a:rPr lang="en-US" sz="2800" dirty="0">
                <a:solidFill>
                  <a:schemeClr val="tx1"/>
                </a:solidFill>
              </a:rPr>
              <a:t>an HTML </a:t>
            </a:r>
            <a:r>
              <a:rPr lang="en-US" sz="2800" dirty="0" smtClean="0">
                <a:solidFill>
                  <a:schemeClr val="tx1"/>
                </a:solidFill>
              </a:rPr>
              <a:t>element belongs to.</a:t>
            </a:r>
            <a:endParaRPr sz="2800" b="1" dirty="0">
              <a:solidFill>
                <a:schemeClr val="tx1"/>
              </a:solidFill>
              <a:latin typeface="Raleway SemiBold"/>
              <a:ea typeface="Raleway SemiBold"/>
              <a:cs typeface="Raleway SemiBold"/>
              <a:sym typeface="Raleway SemiBold"/>
            </a:endParaRPr>
          </a:p>
        </p:txBody>
      </p:sp>
      <p:sp>
        <p:nvSpPr>
          <p:cNvPr id="7" name="Google Shape;131;p20"/>
          <p:cNvSpPr txBox="1"/>
          <p:nvPr/>
        </p:nvSpPr>
        <p:spPr>
          <a:xfrm>
            <a:off x="519441" y="4116370"/>
            <a:ext cx="8151445" cy="758179"/>
          </a:xfrm>
          <a:prstGeom prst="rect">
            <a:avLst/>
          </a:prstGeom>
          <a:solidFill>
            <a:schemeClr val="accent6">
              <a:lumMod val="50000"/>
            </a:schemeClr>
          </a:solidFill>
          <a:ln>
            <a:noFill/>
          </a:ln>
        </p:spPr>
        <p:txBody>
          <a:bodyPr spcFirstLastPara="1" wrap="square" lIns="91425" tIns="91425" rIns="91425" bIns="91425" anchor="t" anchorCtr="0">
            <a:noAutofit/>
          </a:bodyPr>
          <a:lstStyle/>
          <a:p>
            <a:pPr lvl="0"/>
            <a:r>
              <a:rPr lang="en-US" sz="2800" b="1" dirty="0" smtClean="0">
                <a:solidFill>
                  <a:srgbClr val="92D050"/>
                </a:solidFill>
                <a:latin typeface="Raleway SemiBold"/>
                <a:ea typeface="Raleway SemiBold"/>
                <a:cs typeface="Raleway SemiBold"/>
                <a:sym typeface="Raleway SemiBold"/>
              </a:rPr>
              <a:t>&lt;p class=“reptile”&gt;&lt;/p&gt;</a:t>
            </a:r>
            <a:endParaRPr sz="2800" b="1" dirty="0">
              <a:solidFill>
                <a:srgbClr val="92D050"/>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8301570"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Anchor tag:</a:t>
            </a:r>
          </a:p>
          <a:p>
            <a:pPr lvl="0" rtl="0">
              <a:spcBef>
                <a:spcPts val="0"/>
              </a:spcBef>
              <a:spcAft>
                <a:spcPts val="0"/>
              </a:spcAft>
            </a:pPr>
            <a:r>
              <a:rPr lang="en-US" sz="2800" b="1" dirty="0">
                <a:solidFill>
                  <a:schemeClr val="tx1"/>
                </a:solidFill>
                <a:latin typeface="Raleway SemiBold"/>
                <a:ea typeface="Raleway SemiBold"/>
                <a:cs typeface="Raleway SemiBold"/>
                <a:sym typeface="Raleway SemiBold"/>
              </a:rPr>
              <a:t>	</a:t>
            </a:r>
            <a:r>
              <a:rPr lang="en-US" sz="2800" b="1" dirty="0" smtClean="0">
                <a:solidFill>
                  <a:schemeClr val="tx1"/>
                </a:solidFill>
                <a:latin typeface="Raleway SemiBold"/>
                <a:ea typeface="Raleway SemiBold"/>
                <a:cs typeface="Raleway SemiBold"/>
                <a:sym typeface="Raleway SemiBold"/>
              </a:rPr>
              <a:t>&lt;a&gt;</a:t>
            </a:r>
          </a:p>
          <a:p>
            <a:pPr lvl="0" rtl="0">
              <a:spcBef>
                <a:spcPts val="0"/>
              </a:spcBef>
              <a:spcAft>
                <a:spcPts val="0"/>
              </a:spcAft>
            </a:pPr>
            <a:r>
              <a:rPr lang="en-US" sz="2800" b="1" dirty="0">
                <a:solidFill>
                  <a:schemeClr val="tx1"/>
                </a:solidFill>
                <a:latin typeface="Raleway SemiBold"/>
                <a:ea typeface="Raleway SemiBold"/>
                <a:cs typeface="Raleway SemiBold"/>
                <a:sym typeface="Raleway SemiBold"/>
              </a:rPr>
              <a:t>A</a:t>
            </a:r>
            <a:r>
              <a:rPr lang="en-US" sz="2800" b="1" dirty="0" smtClean="0">
                <a:solidFill>
                  <a:schemeClr val="tx1"/>
                </a:solidFill>
                <a:latin typeface="Raleway SemiBold"/>
                <a:ea typeface="Raleway SemiBold"/>
                <a:cs typeface="Raleway SemiBold"/>
                <a:sym typeface="Raleway SemiBold"/>
              </a:rPr>
              <a:t>ttributes:</a:t>
            </a:r>
          </a:p>
          <a:p>
            <a:pPr lvl="0" rtl="0">
              <a:spcBef>
                <a:spcPts val="0"/>
              </a:spcBef>
              <a:spcAft>
                <a:spcPts val="0"/>
              </a:spcAft>
            </a:pPr>
            <a:r>
              <a:rPr lang="en-US" sz="2800" b="1" dirty="0" err="1" smtClean="0">
                <a:solidFill>
                  <a:schemeClr val="tx1"/>
                </a:solidFill>
                <a:latin typeface="Raleway SemiBold"/>
                <a:ea typeface="Raleway SemiBold"/>
                <a:cs typeface="Raleway SemiBold"/>
                <a:sym typeface="Raleway SemiBold"/>
              </a:rPr>
              <a:t>Href</a:t>
            </a:r>
            <a:r>
              <a:rPr lang="en-US" sz="2800" b="1" dirty="0" smtClean="0">
                <a:solidFill>
                  <a:schemeClr val="tx1"/>
                </a:solidFill>
                <a:latin typeface="Raleway SemiBold"/>
                <a:ea typeface="Raleway SemiBold"/>
                <a:cs typeface="Raleway SemiBold"/>
                <a:sym typeface="Raleway SemiBold"/>
              </a:rPr>
              <a:t>= </a:t>
            </a:r>
            <a:r>
              <a:rPr lang="en-US" sz="2800" b="1" dirty="0" err="1" smtClean="0">
                <a:solidFill>
                  <a:schemeClr val="tx1"/>
                </a:solidFill>
                <a:latin typeface="Raleway SemiBold"/>
                <a:ea typeface="Raleway SemiBold"/>
                <a:cs typeface="Raleway SemiBold"/>
                <a:sym typeface="Raleway SemiBold"/>
              </a:rPr>
              <a:t>url</a:t>
            </a:r>
            <a:r>
              <a:rPr lang="en-US" sz="2800" b="1" dirty="0" smtClean="0">
                <a:solidFill>
                  <a:schemeClr val="tx1"/>
                </a:solidFill>
                <a:latin typeface="Raleway SemiBold"/>
                <a:ea typeface="Raleway SemiBold"/>
                <a:cs typeface="Raleway SemiBold"/>
                <a:sym typeface="Raleway SemiBold"/>
              </a:rPr>
              <a:t>, id, mailto:, </a:t>
            </a:r>
            <a:r>
              <a:rPr lang="en-US" sz="2800" b="1" dirty="0" err="1" smtClean="0">
                <a:solidFill>
                  <a:schemeClr val="tx1"/>
                </a:solidFill>
                <a:latin typeface="Raleway SemiBold"/>
                <a:ea typeface="Raleway SemiBold"/>
                <a:cs typeface="Raleway SemiBold"/>
                <a:sym typeface="Raleway SemiBold"/>
              </a:rPr>
              <a:t>tel</a:t>
            </a:r>
            <a:r>
              <a:rPr lang="en-US" sz="2800" b="1" dirty="0" smtClean="0">
                <a:solidFill>
                  <a:schemeClr val="tx1"/>
                </a:solidFill>
                <a:latin typeface="Raleway SemiBold"/>
                <a:ea typeface="Raleway SemiBold"/>
                <a:cs typeface="Raleway SemiBold"/>
                <a:sym typeface="Raleway SemiBold"/>
              </a:rPr>
              <a:t>:  </a:t>
            </a:r>
          </a:p>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target =</a:t>
            </a:r>
            <a:r>
              <a:rPr lang="en-US" sz="2800" dirty="0">
                <a:solidFill>
                  <a:schemeClr val="tx1"/>
                </a:solidFill>
              </a:rPr>
              <a:t>_</a:t>
            </a:r>
            <a:r>
              <a:rPr lang="en-US" sz="2800" dirty="0" err="1" smtClean="0">
                <a:solidFill>
                  <a:schemeClr val="tx1"/>
                </a:solidFill>
              </a:rPr>
              <a:t>blank,_parent,_self,_top</a:t>
            </a:r>
            <a:r>
              <a:rPr lang="en-US" sz="2800" dirty="0" smtClean="0">
                <a:solidFill>
                  <a:schemeClr val="tx1"/>
                </a:solidFill>
              </a:rPr>
              <a:t>, </a:t>
            </a:r>
            <a:r>
              <a:rPr lang="en-US" sz="2800" i="1" dirty="0" err="1" smtClean="0">
                <a:solidFill>
                  <a:schemeClr val="tx1"/>
                </a:solidFill>
              </a:rPr>
              <a:t>framename</a:t>
            </a:r>
            <a:endParaRPr lang="en-US" sz="2800" i="1" dirty="0" smtClean="0">
              <a:solidFill>
                <a:schemeClr val="tx1"/>
              </a:solidFill>
            </a:endParaRPr>
          </a:p>
          <a:p>
            <a:pPr lvl="0"/>
            <a:r>
              <a:rPr lang="en-US" sz="2800" b="1" dirty="0" smtClean="0">
                <a:solidFill>
                  <a:schemeClr val="tx1"/>
                </a:solidFill>
                <a:latin typeface="Raleway SemiBold"/>
                <a:ea typeface="Raleway SemiBold"/>
                <a:cs typeface="Raleway SemiBold"/>
                <a:sym typeface="Raleway SemiBold"/>
              </a:rPr>
              <a:t>download</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Links</a:t>
            </a:r>
            <a:endParaRPr lang="en-US" sz="4800" dirty="0"/>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5"/>
          <p:cNvSpPr txBox="1">
            <a:spLocks noGrp="1"/>
          </p:cNvSpPr>
          <p:nvPr>
            <p:ph type="title"/>
          </p:nvPr>
        </p:nvSpPr>
        <p:spPr>
          <a:xfrm>
            <a:off x="130699" y="407350"/>
            <a:ext cx="86223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200">
                <a:solidFill>
                  <a:schemeClr val="accent5"/>
                </a:solidFill>
              </a:rPr>
              <a:t>World of Web!</a:t>
            </a:r>
            <a:endParaRPr sz="6200" dirty="0"/>
          </a:p>
          <a:p>
            <a:pPr marL="0" lvl="0" indent="0" algn="l" rtl="0">
              <a:spcBef>
                <a:spcPts val="1000"/>
              </a:spcBef>
              <a:spcAft>
                <a:spcPts val="1000"/>
              </a:spcAft>
              <a:buNone/>
            </a:pPr>
            <a:endParaRPr sz="3800" b="0" dirty="0"/>
          </a:p>
        </p:txBody>
      </p:sp>
      <p:pic>
        <p:nvPicPr>
          <p:cNvPr id="87" name="Google Shape;87;p15"/>
          <p:cNvPicPr preferRelativeResize="0"/>
          <p:nvPr/>
        </p:nvPicPr>
        <p:blipFill>
          <a:blip r:embed="rId3">
            <a:alphaModFix/>
          </a:blip>
          <a:stretch>
            <a:fillRect/>
          </a:stretch>
        </p:blipFill>
        <p:spPr>
          <a:xfrm>
            <a:off x="503224" y="1703675"/>
            <a:ext cx="2572125" cy="2578025"/>
          </a:xfrm>
          <a:prstGeom prst="rect">
            <a:avLst/>
          </a:prstGeom>
          <a:noFill/>
          <a:ln>
            <a:noFill/>
          </a:ln>
        </p:spPr>
      </p:pic>
      <p:sp>
        <p:nvSpPr>
          <p:cNvPr id="88" name="Google Shape;88;p15"/>
          <p:cNvSpPr txBox="1"/>
          <p:nvPr/>
        </p:nvSpPr>
        <p:spPr>
          <a:xfrm>
            <a:off x="3509475" y="2313275"/>
            <a:ext cx="5130000" cy="284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solidFill>
                  <a:srgbClr val="FFFFFF"/>
                </a:solidFill>
                <a:latin typeface="Lato"/>
                <a:ea typeface="Lato"/>
                <a:cs typeface="Lato"/>
                <a:sym typeface="Lato"/>
              </a:rPr>
              <a:t>Web is present,</a:t>
            </a:r>
            <a:endParaRPr sz="3200" dirty="0">
              <a:solidFill>
                <a:srgbClr val="FFFFFF"/>
              </a:solidFill>
              <a:latin typeface="Lato"/>
              <a:ea typeface="Lato"/>
              <a:cs typeface="Lato"/>
              <a:sym typeface="Lato"/>
            </a:endParaRPr>
          </a:p>
          <a:p>
            <a:pPr marL="0" lvl="0" indent="0" algn="l" rtl="0">
              <a:spcBef>
                <a:spcPts val="0"/>
              </a:spcBef>
              <a:spcAft>
                <a:spcPts val="0"/>
              </a:spcAft>
              <a:buNone/>
            </a:pPr>
            <a:r>
              <a:rPr lang="en" sz="3200">
                <a:solidFill>
                  <a:srgbClr val="FFFFFF"/>
                </a:solidFill>
                <a:latin typeface="Lato"/>
                <a:ea typeface="Lato"/>
                <a:cs typeface="Lato"/>
                <a:sym typeface="Lato"/>
              </a:rPr>
              <a:t> Web is future.</a:t>
            </a:r>
            <a:endParaRPr sz="3200" dirty="0">
              <a:solidFill>
                <a:srgbClr val="FFFFFF"/>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4572000"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Image tag:</a:t>
            </a:r>
          </a:p>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&lt;</a:t>
            </a:r>
            <a:r>
              <a:rPr lang="en-US" sz="2800" b="1" dirty="0" err="1" smtClean="0">
                <a:solidFill>
                  <a:schemeClr val="tx1"/>
                </a:solidFill>
                <a:latin typeface="Raleway SemiBold"/>
                <a:ea typeface="Raleway SemiBold"/>
                <a:cs typeface="Raleway SemiBold"/>
                <a:sym typeface="Raleway SemiBold"/>
              </a:rPr>
              <a:t>img</a:t>
            </a:r>
            <a:r>
              <a:rPr lang="en-US" sz="2800" b="1" dirty="0" smtClean="0">
                <a:solidFill>
                  <a:schemeClr val="tx1"/>
                </a:solidFill>
                <a:latin typeface="Raleway SemiBold"/>
                <a:ea typeface="Raleway SemiBold"/>
                <a:cs typeface="Raleway SemiBold"/>
                <a:sym typeface="Raleway SemiBold"/>
              </a:rPr>
              <a:t>&gt;</a:t>
            </a:r>
          </a:p>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Attributes:</a:t>
            </a:r>
          </a:p>
          <a:p>
            <a:pPr marL="514350" lvl="0" indent="-514350" rtl="0">
              <a:spcBef>
                <a:spcPts val="0"/>
              </a:spcBef>
              <a:spcAft>
                <a:spcPts val="0"/>
              </a:spcAft>
              <a:buFont typeface="+mj-lt"/>
              <a:buAutoNum type="arabicPeriod"/>
            </a:pPr>
            <a:r>
              <a:rPr lang="en-US" sz="2800" b="1" dirty="0" err="1" smtClean="0">
                <a:solidFill>
                  <a:schemeClr val="tx1"/>
                </a:solidFill>
                <a:latin typeface="Raleway SemiBold"/>
                <a:ea typeface="Raleway SemiBold"/>
                <a:cs typeface="Raleway SemiBold"/>
                <a:sym typeface="Raleway SemiBold"/>
              </a:rPr>
              <a:t>Src</a:t>
            </a:r>
            <a:endParaRPr lang="en-US" sz="2800" b="1" dirty="0" smtClean="0">
              <a:solidFill>
                <a:schemeClr val="tx1"/>
              </a:solidFill>
              <a:latin typeface="Raleway SemiBold"/>
              <a:ea typeface="Raleway SemiBold"/>
              <a:cs typeface="Raleway SemiBold"/>
              <a:sym typeface="Raleway SemiBold"/>
            </a:endParaRP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Height, width</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Alt</a:t>
            </a:r>
          </a:p>
          <a:p>
            <a:pPr lvl="0" rtl="0">
              <a:spcBef>
                <a:spcPts val="0"/>
              </a:spcBef>
              <a:spcAft>
                <a:spcPts val="0"/>
              </a:spcAft>
            </a:pPr>
            <a:endParaRPr lang="en-US"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Images</a:t>
            </a:r>
            <a:endParaRPr lang="en-US" sz="4800" dirty="0"/>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154630984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7892138"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These tags are basically div tags specialized  for one purpose.</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Section</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Header</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Footer</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Main</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Article</a:t>
            </a:r>
          </a:p>
          <a:p>
            <a:pPr marL="514350" lvl="0" indent="-514350" rtl="0">
              <a:spcBef>
                <a:spcPts val="0"/>
              </a:spcBef>
              <a:spcAft>
                <a:spcPts val="0"/>
              </a:spcAft>
              <a:buFont typeface="+mj-lt"/>
              <a:buAutoNum type="arabicPeriod"/>
            </a:pPr>
            <a:r>
              <a:rPr lang="en-US" sz="2800" b="1" dirty="0" smtClean="0">
                <a:solidFill>
                  <a:schemeClr val="tx1"/>
                </a:solidFill>
                <a:latin typeface="Raleway SemiBold"/>
                <a:ea typeface="Raleway SemiBold"/>
                <a:cs typeface="Raleway SemiBold"/>
                <a:sym typeface="Raleway SemiBold"/>
              </a:rPr>
              <a:t>Summary</a:t>
            </a:r>
          </a:p>
          <a:p>
            <a:pPr marL="514350" lvl="0" indent="-514350" rtl="0">
              <a:spcBef>
                <a:spcPts val="0"/>
              </a:spcBef>
              <a:spcAft>
                <a:spcPts val="0"/>
              </a:spcAft>
              <a:buFont typeface="+mj-lt"/>
              <a:buAutoNum type="arabicPeriod"/>
            </a:pP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Block tags</a:t>
            </a:r>
            <a:endParaRPr lang="en-US" sz="4800" dirty="0"/>
          </a:p>
        </p:txBody>
      </p:sp>
    </p:spTree>
    <p:extLst>
      <p:ext uri="{BB962C8B-B14F-4D97-AF65-F5344CB8AC3E}">
        <p14:creationId xmlns:p14="http://schemas.microsoft.com/office/powerpoint/2010/main" val="267739054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277334068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7892138"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Creates a list of hypertext, there are 3 types of lists</a:t>
            </a:r>
          </a:p>
          <a:p>
            <a:pPr marL="457200" lvl="0" indent="-457200" rtl="0">
              <a:spcBef>
                <a:spcPts val="0"/>
              </a:spcBef>
              <a:spcAft>
                <a:spcPts val="0"/>
              </a:spcAft>
              <a:buFont typeface="Arial" pitchFamily="34" charset="0"/>
              <a:buChar char="•"/>
            </a:pPr>
            <a:r>
              <a:rPr lang="en-US" sz="2800" b="1" dirty="0" smtClean="0">
                <a:solidFill>
                  <a:schemeClr val="tx1"/>
                </a:solidFill>
                <a:latin typeface="Raleway SemiBold"/>
                <a:ea typeface="Raleway SemiBold"/>
                <a:cs typeface="Raleway SemiBold"/>
                <a:sym typeface="Raleway SemiBold"/>
              </a:rPr>
              <a:t>Ordered list</a:t>
            </a:r>
          </a:p>
          <a:p>
            <a:pPr marL="457200" lvl="0" indent="-457200" rtl="0">
              <a:spcBef>
                <a:spcPts val="0"/>
              </a:spcBef>
              <a:spcAft>
                <a:spcPts val="0"/>
              </a:spcAft>
              <a:buFont typeface="Arial" pitchFamily="34" charset="0"/>
              <a:buChar char="•"/>
            </a:pPr>
            <a:r>
              <a:rPr lang="en-US" sz="2800" b="1" dirty="0" smtClean="0">
                <a:solidFill>
                  <a:schemeClr val="tx1"/>
                </a:solidFill>
                <a:latin typeface="Raleway SemiBold"/>
                <a:ea typeface="Raleway SemiBold"/>
                <a:cs typeface="Raleway SemiBold"/>
                <a:sym typeface="Raleway SemiBold"/>
              </a:rPr>
              <a:t>Unordered list</a:t>
            </a:r>
          </a:p>
          <a:p>
            <a:pPr marL="457200" lvl="0" indent="-457200" rtl="0">
              <a:spcBef>
                <a:spcPts val="0"/>
              </a:spcBef>
              <a:spcAft>
                <a:spcPts val="0"/>
              </a:spcAft>
              <a:buFont typeface="Arial" pitchFamily="34" charset="0"/>
              <a:buChar char="•"/>
            </a:pPr>
            <a:r>
              <a:rPr lang="en-US" sz="2800" b="1" dirty="0" smtClean="0">
                <a:solidFill>
                  <a:schemeClr val="tx1"/>
                </a:solidFill>
                <a:latin typeface="Raleway SemiBold"/>
                <a:ea typeface="Raleway SemiBold"/>
                <a:cs typeface="Raleway SemiBold"/>
                <a:sym typeface="Raleway SemiBold"/>
              </a:rPr>
              <a:t>Description list</a:t>
            </a:r>
          </a:p>
          <a:p>
            <a:pPr marL="457200" lvl="0" indent="-457200" rtl="0">
              <a:spcBef>
                <a:spcPts val="0"/>
              </a:spcBef>
              <a:spcAft>
                <a:spcPts val="0"/>
              </a:spcAft>
              <a:buFont typeface="Arial" pitchFamily="34" charset="0"/>
              <a:buChar char="•"/>
            </a:pPr>
            <a:endParaRPr lang="en-US" sz="2800" b="1" dirty="0" smtClean="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Lists </a:t>
            </a:r>
            <a:endParaRPr lang="en-US" sz="4800" dirty="0"/>
          </a:p>
        </p:txBody>
      </p:sp>
    </p:spTree>
    <p:extLst>
      <p:ext uri="{BB962C8B-B14F-4D97-AF65-F5344CB8AC3E}">
        <p14:creationId xmlns:p14="http://schemas.microsoft.com/office/powerpoint/2010/main" val="86213100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7892138" cy="3831075"/>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This tag created a numbered/ordered list.</a:t>
            </a: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Ordered list</a:t>
            </a:r>
            <a:endParaRPr lang="en-US" sz="4800" dirty="0"/>
          </a:p>
        </p:txBody>
      </p:sp>
      <p:sp>
        <p:nvSpPr>
          <p:cNvPr id="5" name="Google Shape;131;p20"/>
          <p:cNvSpPr txBox="1"/>
          <p:nvPr/>
        </p:nvSpPr>
        <p:spPr>
          <a:xfrm>
            <a:off x="448930" y="2217026"/>
            <a:ext cx="3522569" cy="2723274"/>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it-IT" sz="2800" dirty="0" smtClean="0">
                <a:solidFill>
                  <a:srgbClr val="92D050"/>
                </a:solidFill>
              </a:rPr>
              <a:t>&lt;ol&gt;</a:t>
            </a:r>
          </a:p>
          <a:p>
            <a:r>
              <a:rPr lang="it-IT" sz="2800" dirty="0" smtClean="0">
                <a:solidFill>
                  <a:srgbClr val="92D050"/>
                </a:solidFill>
              </a:rPr>
              <a:t>   &lt;li&gt;first&lt;/li&gt;</a:t>
            </a:r>
          </a:p>
          <a:p>
            <a:r>
              <a:rPr lang="it-IT" sz="2800" dirty="0" smtClean="0">
                <a:solidFill>
                  <a:srgbClr val="92D050"/>
                </a:solidFill>
              </a:rPr>
              <a:t> </a:t>
            </a:r>
            <a:r>
              <a:rPr lang="it-IT" sz="2800" dirty="0">
                <a:solidFill>
                  <a:srgbClr val="92D050"/>
                </a:solidFill>
              </a:rPr>
              <a:t>  &lt;li&gt;second&lt;/li&gt;</a:t>
            </a:r>
          </a:p>
          <a:p>
            <a:r>
              <a:rPr lang="it-IT" sz="2800" dirty="0">
                <a:solidFill>
                  <a:srgbClr val="92D050"/>
                </a:solidFill>
              </a:rPr>
              <a:t>   &lt;li&gt;third&lt;/li&gt;</a:t>
            </a:r>
          </a:p>
          <a:p>
            <a:r>
              <a:rPr lang="it-IT" sz="2800" dirty="0">
                <a:solidFill>
                  <a:srgbClr val="92D050"/>
                </a:solidFill>
              </a:rPr>
              <a:t>   &lt;</a:t>
            </a:r>
            <a:r>
              <a:rPr lang="it-IT" sz="2800" dirty="0" smtClean="0">
                <a:solidFill>
                  <a:srgbClr val="92D050"/>
                </a:solidFill>
              </a:rPr>
              <a:t>li&gt;fourth&lt;/</a:t>
            </a:r>
            <a:r>
              <a:rPr lang="it-IT" sz="2800" dirty="0">
                <a:solidFill>
                  <a:srgbClr val="92D050"/>
                </a:solidFill>
              </a:rPr>
              <a:t>li&gt;</a:t>
            </a:r>
          </a:p>
          <a:p>
            <a:r>
              <a:rPr lang="it-IT" sz="2800" dirty="0" smtClean="0">
                <a:solidFill>
                  <a:srgbClr val="92D050"/>
                </a:solidFill>
              </a:rPr>
              <a:t>&lt;/</a:t>
            </a:r>
            <a:r>
              <a:rPr lang="it-IT" sz="2800" dirty="0">
                <a:solidFill>
                  <a:srgbClr val="92D050"/>
                </a:solidFill>
              </a:rPr>
              <a:t>ol&gt;</a:t>
            </a:r>
          </a:p>
          <a:p>
            <a:pPr lvl="0"/>
            <a:endParaRPr sz="28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789971" y="2357281"/>
            <a:ext cx="3738017" cy="2010013"/>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Attributes:</a:t>
            </a: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Start=number</a:t>
            </a: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reversed</a:t>
            </a: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Type= 1, a, A, I, i</a:t>
            </a:r>
            <a:endParaRPr sz="2400" b="1" dirty="0">
              <a:solidFill>
                <a:schemeClr val="tx1"/>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86213100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277334068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5"/>
            <a:ext cx="7892138" cy="3831075"/>
          </a:xfrm>
          <a:prstGeom prst="rect">
            <a:avLst/>
          </a:prstGeom>
          <a:noFill/>
          <a:ln>
            <a:noFill/>
          </a:ln>
        </p:spPr>
        <p:txBody>
          <a:bodyPr spcFirstLastPara="1" wrap="square" lIns="91425" tIns="91425" rIns="91425" bIns="91425" anchor="t" anchorCtr="0">
            <a:noAutofit/>
          </a:bodyPr>
          <a:lstStyle/>
          <a:p>
            <a:r>
              <a:rPr lang="en-US" sz="2800" b="1" dirty="0">
                <a:solidFill>
                  <a:schemeClr val="tx1"/>
                </a:solidFill>
                <a:latin typeface="Raleway SemiBold"/>
                <a:ea typeface="Raleway SemiBold"/>
                <a:cs typeface="Raleway SemiBold"/>
                <a:sym typeface="Raleway SemiBold"/>
              </a:rPr>
              <a:t>This tag created a numbered/ordered list.</a:t>
            </a:r>
          </a:p>
          <a:p>
            <a:pPr lvl="0" rtl="0">
              <a:spcBef>
                <a:spcPts val="0"/>
              </a:spcBef>
              <a:spcAft>
                <a:spcPts val="0"/>
              </a:spcAft>
            </a:pP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smtClean="0">
                <a:solidFill>
                  <a:srgbClr val="FF9900"/>
                </a:solidFill>
              </a:rPr>
              <a:t>Unordered list</a:t>
            </a:r>
            <a:endParaRPr lang="en-US" sz="4800" dirty="0"/>
          </a:p>
        </p:txBody>
      </p:sp>
      <p:sp>
        <p:nvSpPr>
          <p:cNvPr id="5" name="Google Shape;131;p20"/>
          <p:cNvSpPr txBox="1"/>
          <p:nvPr/>
        </p:nvSpPr>
        <p:spPr>
          <a:xfrm>
            <a:off x="448930" y="2217026"/>
            <a:ext cx="3522569" cy="2723274"/>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it-IT" sz="2800" dirty="0" smtClean="0">
                <a:solidFill>
                  <a:srgbClr val="92D050"/>
                </a:solidFill>
              </a:rPr>
              <a:t>&lt;ul&gt;</a:t>
            </a:r>
          </a:p>
          <a:p>
            <a:r>
              <a:rPr lang="it-IT" sz="2800" dirty="0" smtClean="0">
                <a:solidFill>
                  <a:srgbClr val="92D050"/>
                </a:solidFill>
              </a:rPr>
              <a:t>   &lt;li&gt;first&lt;/li&gt;</a:t>
            </a:r>
          </a:p>
          <a:p>
            <a:r>
              <a:rPr lang="it-IT" sz="2800" dirty="0" smtClean="0">
                <a:solidFill>
                  <a:srgbClr val="92D050"/>
                </a:solidFill>
              </a:rPr>
              <a:t> </a:t>
            </a:r>
            <a:r>
              <a:rPr lang="it-IT" sz="2800" dirty="0">
                <a:solidFill>
                  <a:srgbClr val="92D050"/>
                </a:solidFill>
              </a:rPr>
              <a:t>  &lt;li&gt;second&lt;/li&gt;</a:t>
            </a:r>
          </a:p>
          <a:p>
            <a:r>
              <a:rPr lang="it-IT" sz="2800" dirty="0">
                <a:solidFill>
                  <a:srgbClr val="92D050"/>
                </a:solidFill>
              </a:rPr>
              <a:t>   &lt;li&gt;third&lt;/li&gt;</a:t>
            </a:r>
          </a:p>
          <a:p>
            <a:r>
              <a:rPr lang="it-IT" sz="2800" dirty="0">
                <a:solidFill>
                  <a:srgbClr val="92D050"/>
                </a:solidFill>
              </a:rPr>
              <a:t>   &lt;</a:t>
            </a:r>
            <a:r>
              <a:rPr lang="it-IT" sz="2800" dirty="0" smtClean="0">
                <a:solidFill>
                  <a:srgbClr val="92D050"/>
                </a:solidFill>
              </a:rPr>
              <a:t>li&gt;fourth&lt;/</a:t>
            </a:r>
            <a:r>
              <a:rPr lang="it-IT" sz="2800" dirty="0">
                <a:solidFill>
                  <a:srgbClr val="92D050"/>
                </a:solidFill>
              </a:rPr>
              <a:t>li&gt;</a:t>
            </a:r>
          </a:p>
          <a:p>
            <a:r>
              <a:rPr lang="it-IT" sz="2800" dirty="0" smtClean="0">
                <a:solidFill>
                  <a:srgbClr val="92D050"/>
                </a:solidFill>
              </a:rPr>
              <a:t>&lt;/</a:t>
            </a:r>
            <a:r>
              <a:rPr lang="it-IT" sz="2800" dirty="0">
                <a:solidFill>
                  <a:srgbClr val="92D050"/>
                </a:solidFill>
              </a:rPr>
              <a:t>u</a:t>
            </a:r>
            <a:r>
              <a:rPr lang="it-IT" sz="2800" dirty="0" smtClean="0">
                <a:solidFill>
                  <a:srgbClr val="92D050"/>
                </a:solidFill>
              </a:rPr>
              <a:t>l</a:t>
            </a:r>
            <a:r>
              <a:rPr lang="it-IT" sz="2800" dirty="0">
                <a:solidFill>
                  <a:srgbClr val="92D050"/>
                </a:solidFill>
              </a:rPr>
              <a:t>&gt;</a:t>
            </a:r>
          </a:p>
          <a:p>
            <a:pPr lvl="0"/>
            <a:endParaRPr sz="2800" b="1" dirty="0">
              <a:solidFill>
                <a:srgbClr val="92D050"/>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240052687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27733406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a:spLocks noGrp="1"/>
          </p:cNvSpPr>
          <p:nvPr>
            <p:ph type="title"/>
          </p:nvPr>
        </p:nvSpPr>
        <p:spPr>
          <a:xfrm>
            <a:off x="283100" y="178750"/>
            <a:ext cx="86316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Don’t stop at</a:t>
            </a:r>
            <a:r>
              <a:rPr lang="en" dirty="0">
                <a:solidFill>
                  <a:srgbClr val="FF9900"/>
                </a:solidFill>
              </a:rPr>
              <a:t> websites</a:t>
            </a:r>
            <a:r>
              <a:rPr lang="en" dirty="0"/>
              <a:t>,</a:t>
            </a:r>
            <a:endParaRPr dirty="0"/>
          </a:p>
          <a:p>
            <a:pPr marL="0" lvl="0" indent="0" algn="l" rtl="0">
              <a:spcBef>
                <a:spcPts val="0"/>
              </a:spcBef>
              <a:spcAft>
                <a:spcPts val="0"/>
              </a:spcAft>
              <a:buNone/>
            </a:pPr>
            <a:r>
              <a:rPr lang="en" sz="3300" dirty="0"/>
              <a:t>because web doesn’t either.</a:t>
            </a:r>
            <a:endParaRPr sz="3300" dirty="0"/>
          </a:p>
        </p:txBody>
      </p:sp>
      <p:pic>
        <p:nvPicPr>
          <p:cNvPr id="94" name="Google Shape;94;p16"/>
          <p:cNvPicPr preferRelativeResize="0"/>
          <p:nvPr/>
        </p:nvPicPr>
        <p:blipFill>
          <a:blip r:embed="rId3">
            <a:alphaModFix/>
          </a:blip>
          <a:stretch>
            <a:fillRect/>
          </a:stretch>
        </p:blipFill>
        <p:spPr>
          <a:xfrm>
            <a:off x="359300" y="1860300"/>
            <a:ext cx="1493350" cy="1493350"/>
          </a:xfrm>
          <a:prstGeom prst="rect">
            <a:avLst/>
          </a:prstGeom>
          <a:noFill/>
          <a:ln>
            <a:noFill/>
          </a:ln>
        </p:spPr>
      </p:pic>
      <p:pic>
        <p:nvPicPr>
          <p:cNvPr id="95" name="Google Shape;95;p16"/>
          <p:cNvPicPr preferRelativeResize="0"/>
          <p:nvPr/>
        </p:nvPicPr>
        <p:blipFill>
          <a:blip r:embed="rId4">
            <a:alphaModFix/>
          </a:blip>
          <a:stretch>
            <a:fillRect/>
          </a:stretch>
        </p:blipFill>
        <p:spPr>
          <a:xfrm>
            <a:off x="2278600" y="3320475"/>
            <a:ext cx="1493350" cy="1493350"/>
          </a:xfrm>
          <a:prstGeom prst="rect">
            <a:avLst/>
          </a:prstGeom>
          <a:noFill/>
          <a:ln>
            <a:noFill/>
          </a:ln>
        </p:spPr>
      </p:pic>
      <p:pic>
        <p:nvPicPr>
          <p:cNvPr id="96" name="Google Shape;96;p16"/>
          <p:cNvPicPr preferRelativeResize="0"/>
          <p:nvPr/>
        </p:nvPicPr>
        <p:blipFill>
          <a:blip r:embed="rId5">
            <a:alphaModFix/>
          </a:blip>
          <a:stretch>
            <a:fillRect/>
          </a:stretch>
        </p:blipFill>
        <p:spPr>
          <a:xfrm>
            <a:off x="4174600" y="1850402"/>
            <a:ext cx="1423201" cy="1423199"/>
          </a:xfrm>
          <a:prstGeom prst="rect">
            <a:avLst/>
          </a:prstGeom>
          <a:noFill/>
          <a:ln>
            <a:noFill/>
          </a:ln>
        </p:spPr>
      </p:pic>
      <p:pic>
        <p:nvPicPr>
          <p:cNvPr id="97" name="Google Shape;97;p16"/>
          <p:cNvPicPr preferRelativeResize="0"/>
          <p:nvPr/>
        </p:nvPicPr>
        <p:blipFill>
          <a:blip r:embed="rId6">
            <a:alphaModFix/>
          </a:blip>
          <a:stretch>
            <a:fillRect/>
          </a:stretch>
        </p:blipFill>
        <p:spPr>
          <a:xfrm>
            <a:off x="5216800" y="3073361"/>
            <a:ext cx="3546200" cy="1734089"/>
          </a:xfrm>
          <a:prstGeom prst="rect">
            <a:avLst/>
          </a:prstGeom>
          <a:noFill/>
          <a:ln>
            <a:noFill/>
          </a:ln>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32740" y="590602"/>
            <a:ext cx="7892138" cy="733230"/>
          </a:xfrm>
          <a:prstGeom prst="rect">
            <a:avLst/>
          </a:prstGeom>
          <a:noFill/>
          <a:ln>
            <a:noFill/>
          </a:ln>
        </p:spPr>
        <p:txBody>
          <a:bodyPr spcFirstLastPara="1" wrap="square" lIns="91425" tIns="91425" rIns="91425" bIns="91425" anchor="t" anchorCtr="0">
            <a:noAutofit/>
          </a:bodyPr>
          <a:lstStyle/>
          <a:p>
            <a:r>
              <a:rPr lang="en-US" sz="2000" b="1" dirty="0">
                <a:solidFill>
                  <a:schemeClr val="tx1"/>
                </a:solidFill>
                <a:latin typeface="Raleway SemiBold"/>
                <a:ea typeface="Raleway SemiBold"/>
                <a:cs typeface="Raleway SemiBold"/>
                <a:sym typeface="Raleway SemiBold"/>
              </a:rPr>
              <a:t>This tag </a:t>
            </a:r>
            <a:r>
              <a:rPr lang="en-US" sz="2000" b="1" dirty="0" smtClean="0">
                <a:solidFill>
                  <a:schemeClr val="tx1"/>
                </a:solidFill>
                <a:latin typeface="Raleway SemiBold"/>
                <a:ea typeface="Raleway SemiBold"/>
                <a:cs typeface="Raleway SemiBold"/>
                <a:sym typeface="Raleway SemiBold"/>
              </a:rPr>
              <a:t>creates an HTML table.</a:t>
            </a:r>
            <a:endParaRPr lang="en-US" sz="2000" b="1" dirty="0">
              <a:solidFill>
                <a:schemeClr val="tx1"/>
              </a:solidFill>
              <a:latin typeface="Raleway SemiBold"/>
              <a:ea typeface="Raleway SemiBold"/>
              <a:cs typeface="Raleway SemiBold"/>
              <a:sym typeface="Raleway SemiBold"/>
            </a:endParaRPr>
          </a:p>
          <a:p>
            <a:pPr lvl="0" rtl="0">
              <a:spcBef>
                <a:spcPts val="0"/>
              </a:spcBef>
              <a:spcAft>
                <a:spcPts val="0"/>
              </a:spcAft>
            </a:pPr>
            <a:endParaRPr sz="20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146620" y="69566"/>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smtClean="0">
                <a:solidFill>
                  <a:srgbClr val="FF9900"/>
                </a:solidFill>
              </a:rPr>
              <a:t>Tables</a:t>
            </a:r>
            <a:endParaRPr lang="en-US" sz="3200" dirty="0"/>
          </a:p>
        </p:txBody>
      </p:sp>
      <p:sp>
        <p:nvSpPr>
          <p:cNvPr id="5" name="Google Shape;131;p20"/>
          <p:cNvSpPr txBox="1"/>
          <p:nvPr/>
        </p:nvSpPr>
        <p:spPr>
          <a:xfrm>
            <a:off x="255572" y="1052753"/>
            <a:ext cx="4124960" cy="3922772"/>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en-US" sz="2400" dirty="0">
                <a:solidFill>
                  <a:srgbClr val="92D050"/>
                </a:solidFill>
              </a:rPr>
              <a:t>&lt;table&gt;</a:t>
            </a:r>
            <a:br>
              <a:rPr lang="en-US" sz="2400" dirty="0">
                <a:solidFill>
                  <a:srgbClr val="92D050"/>
                </a:solidFill>
              </a:rPr>
            </a:br>
            <a:r>
              <a:rPr lang="en-US" sz="2400" dirty="0">
                <a:solidFill>
                  <a:srgbClr val="92D050"/>
                </a:solidFill>
              </a:rPr>
              <a:t>  &lt;</a:t>
            </a:r>
            <a:r>
              <a:rPr lang="en-US" sz="2400" dirty="0" err="1" smtClean="0">
                <a:solidFill>
                  <a:srgbClr val="92D050"/>
                </a:solidFill>
              </a:rPr>
              <a:t>thead</a:t>
            </a:r>
            <a:r>
              <a:rPr lang="en-US" sz="2400" dirty="0" smtClean="0">
                <a:solidFill>
                  <a:srgbClr val="92D050"/>
                </a:solidFill>
              </a:rPr>
              <a:t>&gt;</a:t>
            </a:r>
            <a:r>
              <a:rPr lang="en-US" sz="2400" dirty="0">
                <a:solidFill>
                  <a:srgbClr val="92D050"/>
                </a:solidFill>
              </a:rPr>
              <a:t/>
            </a:r>
            <a:br>
              <a:rPr lang="en-US" sz="2400" dirty="0">
                <a:solidFill>
                  <a:srgbClr val="92D050"/>
                </a:solidFill>
              </a:rPr>
            </a:br>
            <a:r>
              <a:rPr lang="en-US" sz="2400" dirty="0">
                <a:solidFill>
                  <a:srgbClr val="92D050"/>
                </a:solidFill>
              </a:rPr>
              <a:t>    &lt;</a:t>
            </a:r>
            <a:r>
              <a:rPr lang="en-US" sz="2400" dirty="0" err="1" smtClean="0">
                <a:solidFill>
                  <a:srgbClr val="92D050"/>
                </a:solidFill>
              </a:rPr>
              <a:t>th</a:t>
            </a:r>
            <a:r>
              <a:rPr lang="en-US" sz="2400" dirty="0" smtClean="0">
                <a:solidFill>
                  <a:srgbClr val="92D050"/>
                </a:solidFill>
              </a:rPr>
              <a:t>&gt;Pet&lt;/</a:t>
            </a:r>
            <a:r>
              <a:rPr lang="en-US" sz="2400" dirty="0" err="1">
                <a:solidFill>
                  <a:srgbClr val="92D050"/>
                </a:solidFill>
              </a:rPr>
              <a:t>th</a:t>
            </a:r>
            <a:r>
              <a:rPr lang="en-US" sz="2400" dirty="0">
                <a:solidFill>
                  <a:srgbClr val="92D050"/>
                </a:solidFill>
              </a:rPr>
              <a:t>&gt;</a:t>
            </a:r>
            <a:br>
              <a:rPr lang="en-US" sz="2400" dirty="0">
                <a:solidFill>
                  <a:srgbClr val="92D050"/>
                </a:solidFill>
              </a:rPr>
            </a:br>
            <a:r>
              <a:rPr lang="en-US" sz="2400" dirty="0">
                <a:solidFill>
                  <a:srgbClr val="92D050"/>
                </a:solidFill>
              </a:rPr>
              <a:t>    &lt;</a:t>
            </a:r>
            <a:r>
              <a:rPr lang="en-US" sz="2400" dirty="0" err="1" smtClean="0">
                <a:solidFill>
                  <a:srgbClr val="92D050"/>
                </a:solidFill>
              </a:rPr>
              <a:t>th</a:t>
            </a:r>
            <a:r>
              <a:rPr lang="en-US" sz="2400" dirty="0" smtClean="0">
                <a:solidFill>
                  <a:srgbClr val="92D050"/>
                </a:solidFill>
              </a:rPr>
              <a:t>&gt;Score&lt;/</a:t>
            </a:r>
            <a:r>
              <a:rPr lang="en-US" sz="2400" dirty="0" err="1">
                <a:solidFill>
                  <a:srgbClr val="92D050"/>
                </a:solidFill>
              </a:rPr>
              <a:t>th</a:t>
            </a:r>
            <a:r>
              <a:rPr lang="en-US" sz="2400" dirty="0">
                <a:solidFill>
                  <a:srgbClr val="92D050"/>
                </a:solidFill>
              </a:rPr>
              <a:t>&gt;</a:t>
            </a:r>
            <a:br>
              <a:rPr lang="en-US" sz="2400" dirty="0">
                <a:solidFill>
                  <a:srgbClr val="92D050"/>
                </a:solidFill>
              </a:rPr>
            </a:br>
            <a:r>
              <a:rPr lang="en-US" sz="2400" dirty="0">
                <a:solidFill>
                  <a:srgbClr val="92D050"/>
                </a:solidFill>
              </a:rPr>
              <a:t>  &lt;/</a:t>
            </a:r>
            <a:r>
              <a:rPr lang="en-US" sz="2400" dirty="0" err="1" smtClean="0">
                <a:solidFill>
                  <a:srgbClr val="92D050"/>
                </a:solidFill>
              </a:rPr>
              <a:t>thead</a:t>
            </a:r>
            <a:r>
              <a:rPr lang="en-US" sz="2400" dirty="0" smtClean="0">
                <a:solidFill>
                  <a:srgbClr val="92D050"/>
                </a:solidFill>
              </a:rPr>
              <a:t>&gt;</a:t>
            </a:r>
            <a:r>
              <a:rPr lang="en-US" sz="2400" dirty="0">
                <a:solidFill>
                  <a:srgbClr val="92D050"/>
                </a:solidFill>
              </a:rPr>
              <a:t/>
            </a:r>
            <a:br>
              <a:rPr lang="en-US" sz="2400" dirty="0">
                <a:solidFill>
                  <a:srgbClr val="92D050"/>
                </a:solidFill>
              </a:rPr>
            </a:br>
            <a:r>
              <a:rPr lang="en-US" sz="2400" dirty="0">
                <a:solidFill>
                  <a:srgbClr val="92D050"/>
                </a:solidFill>
              </a:rPr>
              <a:t>  &lt;</a:t>
            </a:r>
            <a:r>
              <a:rPr lang="en-US" sz="2400" dirty="0" err="1">
                <a:solidFill>
                  <a:srgbClr val="92D050"/>
                </a:solidFill>
              </a:rPr>
              <a:t>tr</a:t>
            </a:r>
            <a:r>
              <a:rPr lang="en-US" sz="2400" dirty="0">
                <a:solidFill>
                  <a:srgbClr val="92D050"/>
                </a:solidFill>
              </a:rPr>
              <a:t>&gt;</a:t>
            </a:r>
            <a:br>
              <a:rPr lang="en-US" sz="2400" dirty="0">
                <a:solidFill>
                  <a:srgbClr val="92D050"/>
                </a:solidFill>
              </a:rPr>
            </a:br>
            <a:r>
              <a:rPr lang="en-US" sz="2400" dirty="0">
                <a:solidFill>
                  <a:srgbClr val="92D050"/>
                </a:solidFill>
              </a:rPr>
              <a:t>    &lt;</a:t>
            </a:r>
            <a:r>
              <a:rPr lang="en-US" sz="2400" dirty="0" smtClean="0">
                <a:solidFill>
                  <a:srgbClr val="92D050"/>
                </a:solidFill>
              </a:rPr>
              <a:t>td&gt;Bird&lt;/</a:t>
            </a:r>
            <a:r>
              <a:rPr lang="en-US" sz="2400" dirty="0">
                <a:solidFill>
                  <a:srgbClr val="92D050"/>
                </a:solidFill>
              </a:rPr>
              <a:t>td&gt;</a:t>
            </a:r>
            <a:br>
              <a:rPr lang="en-US" sz="2400" dirty="0">
                <a:solidFill>
                  <a:srgbClr val="92D050"/>
                </a:solidFill>
              </a:rPr>
            </a:br>
            <a:r>
              <a:rPr lang="en-US" sz="2400" dirty="0">
                <a:solidFill>
                  <a:srgbClr val="92D050"/>
                </a:solidFill>
              </a:rPr>
              <a:t>    &lt;</a:t>
            </a:r>
            <a:r>
              <a:rPr lang="en-US" sz="2400" dirty="0" smtClean="0">
                <a:solidFill>
                  <a:srgbClr val="92D050"/>
                </a:solidFill>
              </a:rPr>
              <a:t>td&gt;100</a:t>
            </a:r>
            <a:r>
              <a:rPr lang="en-US" sz="2400" dirty="0">
                <a:solidFill>
                  <a:srgbClr val="92D050"/>
                </a:solidFill>
              </a:rPr>
              <a:t>&lt;/td&gt;</a:t>
            </a:r>
            <a:br>
              <a:rPr lang="en-US" sz="2400" dirty="0">
                <a:solidFill>
                  <a:srgbClr val="92D050"/>
                </a:solidFill>
              </a:rPr>
            </a:br>
            <a:r>
              <a:rPr lang="en-US" sz="2400" dirty="0">
                <a:solidFill>
                  <a:srgbClr val="92D050"/>
                </a:solidFill>
              </a:rPr>
              <a:t>  &lt;/</a:t>
            </a:r>
            <a:r>
              <a:rPr lang="en-US" sz="2400" dirty="0" err="1">
                <a:solidFill>
                  <a:srgbClr val="92D050"/>
                </a:solidFill>
              </a:rPr>
              <a:t>tr</a:t>
            </a:r>
            <a:r>
              <a:rPr lang="en-US" sz="2400" dirty="0">
                <a:solidFill>
                  <a:srgbClr val="92D050"/>
                </a:solidFill>
              </a:rPr>
              <a:t>&gt;</a:t>
            </a:r>
            <a:br>
              <a:rPr lang="en-US" sz="2400" dirty="0">
                <a:solidFill>
                  <a:srgbClr val="92D050"/>
                </a:solidFill>
              </a:rPr>
            </a:br>
            <a:r>
              <a:rPr lang="en-US" sz="2400" dirty="0">
                <a:solidFill>
                  <a:srgbClr val="92D050"/>
                </a:solidFill>
              </a:rPr>
              <a:t>&lt;/</a:t>
            </a:r>
            <a:r>
              <a:rPr lang="en-US" sz="2400" dirty="0" smtClean="0">
                <a:solidFill>
                  <a:srgbClr val="92D050"/>
                </a:solidFill>
              </a:rPr>
              <a:t>table&gt;</a:t>
            </a:r>
            <a:endParaRPr sz="24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789971" y="477673"/>
            <a:ext cx="3738017" cy="3427394"/>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800" b="1" dirty="0" smtClean="0">
                <a:solidFill>
                  <a:schemeClr val="tx1"/>
                </a:solidFill>
                <a:latin typeface="Raleway SemiBold"/>
                <a:ea typeface="Raleway SemiBold"/>
                <a:cs typeface="Raleway SemiBold"/>
                <a:sym typeface="Raleway SemiBold"/>
              </a:rPr>
              <a:t>Tags:</a:t>
            </a:r>
          </a:p>
          <a:p>
            <a:pPr lvl="0" rtl="0">
              <a:spcBef>
                <a:spcPts val="0"/>
              </a:spcBef>
              <a:spcAft>
                <a:spcPts val="0"/>
              </a:spcAft>
            </a:pPr>
            <a:r>
              <a:rPr lang="en-US" sz="2400" b="1" dirty="0">
                <a:solidFill>
                  <a:schemeClr val="tx1"/>
                </a:solidFill>
                <a:latin typeface="Raleway SemiBold"/>
                <a:ea typeface="Raleway SemiBold"/>
                <a:cs typeface="Raleway SemiBold"/>
                <a:sym typeface="Raleway SemiBold"/>
              </a:rPr>
              <a:t>c</a:t>
            </a:r>
            <a:r>
              <a:rPr lang="en-US" sz="2400" b="1" dirty="0" smtClean="0">
                <a:solidFill>
                  <a:schemeClr val="tx1"/>
                </a:solidFill>
                <a:latin typeface="Raleway SemiBold"/>
                <a:ea typeface="Raleway SemiBold"/>
                <a:cs typeface="Raleway SemiBold"/>
                <a:sym typeface="Raleway SemiBold"/>
              </a:rPr>
              <a:t>aption</a:t>
            </a:r>
          </a:p>
          <a:p>
            <a:pPr lvl="0" rtl="0">
              <a:spcBef>
                <a:spcPts val="0"/>
              </a:spcBef>
              <a:spcAft>
                <a:spcPts val="0"/>
              </a:spcAft>
            </a:pPr>
            <a:r>
              <a:rPr lang="en-US" sz="2400" b="1" dirty="0" err="1" smtClean="0">
                <a:solidFill>
                  <a:schemeClr val="tx1"/>
                </a:solidFill>
                <a:latin typeface="Raleway SemiBold"/>
                <a:ea typeface="Raleway SemiBold"/>
                <a:cs typeface="Raleway SemiBold"/>
                <a:sym typeface="Raleway SemiBold"/>
              </a:rPr>
              <a:t>tbody</a:t>
            </a: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  </a:t>
            </a:r>
            <a:r>
              <a:rPr lang="en-US" sz="2400" b="1" dirty="0" err="1" smtClean="0">
                <a:solidFill>
                  <a:schemeClr val="tx1"/>
                </a:solidFill>
                <a:latin typeface="Raleway SemiBold"/>
                <a:ea typeface="Raleway SemiBold"/>
                <a:cs typeface="Raleway SemiBold"/>
                <a:sym typeface="Raleway SemiBold"/>
              </a:rPr>
              <a:t>tr</a:t>
            </a:r>
            <a:endParaRPr lang="en-US" sz="2400" b="1" dirty="0">
              <a:solidFill>
                <a:schemeClr val="tx1"/>
              </a:solidFill>
              <a:latin typeface="Raleway SemiBold"/>
              <a:ea typeface="Raleway SemiBold"/>
              <a:cs typeface="Raleway SemiBold"/>
              <a:sym typeface="Raleway SemiBold"/>
            </a:endParaRP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    td</a:t>
            </a:r>
          </a:p>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  </a:t>
            </a:r>
            <a:r>
              <a:rPr lang="en-US" sz="2400" b="1" dirty="0" err="1" smtClean="0">
                <a:solidFill>
                  <a:schemeClr val="tx1"/>
                </a:solidFill>
                <a:latin typeface="Raleway SemiBold"/>
                <a:ea typeface="Raleway SemiBold"/>
                <a:cs typeface="Raleway SemiBold"/>
                <a:sym typeface="Raleway SemiBold"/>
              </a:rPr>
              <a:t>thead</a:t>
            </a: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r>
              <a:rPr lang="en-US" sz="2400" b="1" dirty="0">
                <a:solidFill>
                  <a:schemeClr val="tx1"/>
                </a:solidFill>
                <a:latin typeface="Raleway SemiBold"/>
                <a:ea typeface="Raleway SemiBold"/>
                <a:cs typeface="Raleway SemiBold"/>
                <a:sym typeface="Raleway SemiBold"/>
              </a:rPr>
              <a:t> </a:t>
            </a:r>
            <a:r>
              <a:rPr lang="en-US" sz="2400" b="1" dirty="0" smtClean="0">
                <a:solidFill>
                  <a:schemeClr val="tx1"/>
                </a:solidFill>
                <a:latin typeface="Raleway SemiBold"/>
                <a:ea typeface="Raleway SemiBold"/>
                <a:cs typeface="Raleway SemiBold"/>
                <a:sym typeface="Raleway SemiBold"/>
              </a:rPr>
              <a:t>    </a:t>
            </a:r>
            <a:r>
              <a:rPr lang="en-US" sz="2400" b="1" dirty="0" err="1" smtClean="0">
                <a:solidFill>
                  <a:schemeClr val="tx1"/>
                </a:solidFill>
                <a:latin typeface="Raleway SemiBold"/>
                <a:ea typeface="Raleway SemiBold"/>
                <a:cs typeface="Raleway SemiBold"/>
                <a:sym typeface="Raleway SemiBold"/>
              </a:rPr>
              <a:t>th</a:t>
            </a: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r>
              <a:rPr lang="en-US" sz="2400" b="1" dirty="0" err="1" smtClean="0">
                <a:solidFill>
                  <a:schemeClr val="tx1"/>
                </a:solidFill>
                <a:latin typeface="Raleway SemiBold"/>
                <a:ea typeface="Raleway SemiBold"/>
                <a:cs typeface="Raleway SemiBold"/>
                <a:sym typeface="Raleway SemiBold"/>
              </a:rPr>
              <a:t>tfoot</a:t>
            </a: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endParaRPr lang="en-US" sz="2400" b="1" dirty="0" smtClean="0">
              <a:solidFill>
                <a:schemeClr val="tx1"/>
              </a:solidFill>
              <a:latin typeface="Raleway SemiBold"/>
              <a:ea typeface="Raleway SemiBold"/>
              <a:cs typeface="Raleway SemiBold"/>
              <a:sym typeface="Raleway SemiBold"/>
            </a:endParaRPr>
          </a:p>
          <a:p>
            <a:pPr lvl="0" rtl="0">
              <a:spcBef>
                <a:spcPts val="0"/>
              </a:spcBef>
              <a:spcAft>
                <a:spcPts val="0"/>
              </a:spcAft>
            </a:pPr>
            <a:endParaRPr lang="en-US" sz="2400" b="1" dirty="0" smtClean="0">
              <a:solidFill>
                <a:schemeClr val="tx1"/>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364670584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342718273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32740" y="590602"/>
            <a:ext cx="7892138" cy="733230"/>
          </a:xfrm>
          <a:prstGeom prst="rect">
            <a:avLst/>
          </a:prstGeom>
          <a:noFill/>
          <a:ln>
            <a:noFill/>
          </a:ln>
        </p:spPr>
        <p:txBody>
          <a:bodyPr spcFirstLastPara="1" wrap="square" lIns="91425" tIns="91425" rIns="91425" bIns="91425" anchor="t" anchorCtr="0">
            <a:noAutofit/>
          </a:bodyPr>
          <a:lstStyle/>
          <a:p>
            <a:r>
              <a:rPr lang="en-US" sz="2000" b="1" dirty="0">
                <a:solidFill>
                  <a:schemeClr val="tx1"/>
                </a:solidFill>
                <a:latin typeface="Raleway SemiBold"/>
                <a:ea typeface="Raleway SemiBold"/>
                <a:cs typeface="Raleway SemiBold"/>
                <a:sym typeface="Raleway SemiBold"/>
              </a:rPr>
              <a:t>This tag </a:t>
            </a:r>
            <a:r>
              <a:rPr lang="en-US" sz="2000" b="1" dirty="0" smtClean="0">
                <a:solidFill>
                  <a:schemeClr val="tx1"/>
                </a:solidFill>
                <a:latin typeface="Raleway SemiBold"/>
                <a:ea typeface="Raleway SemiBold"/>
                <a:cs typeface="Raleway SemiBold"/>
                <a:sym typeface="Raleway SemiBold"/>
              </a:rPr>
              <a:t>creates an HTML table.</a:t>
            </a:r>
            <a:endParaRPr lang="en-US" sz="2000" b="1" dirty="0">
              <a:solidFill>
                <a:schemeClr val="tx1"/>
              </a:solidFill>
              <a:latin typeface="Raleway SemiBold"/>
              <a:ea typeface="Raleway SemiBold"/>
              <a:cs typeface="Raleway SemiBold"/>
              <a:sym typeface="Raleway SemiBold"/>
            </a:endParaRPr>
          </a:p>
          <a:p>
            <a:pPr lvl="0" rtl="0">
              <a:spcBef>
                <a:spcPts val="0"/>
              </a:spcBef>
              <a:spcAft>
                <a:spcPts val="0"/>
              </a:spcAft>
            </a:pPr>
            <a:endParaRPr sz="20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146620" y="69566"/>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smtClean="0">
                <a:solidFill>
                  <a:srgbClr val="FF9900"/>
                </a:solidFill>
              </a:rPr>
              <a:t>Form</a:t>
            </a:r>
            <a:endParaRPr lang="en-US" sz="3200" dirty="0"/>
          </a:p>
        </p:txBody>
      </p:sp>
      <p:sp>
        <p:nvSpPr>
          <p:cNvPr id="5" name="Google Shape;131;p20"/>
          <p:cNvSpPr txBox="1"/>
          <p:nvPr/>
        </p:nvSpPr>
        <p:spPr>
          <a:xfrm>
            <a:off x="255572" y="1052753"/>
            <a:ext cx="4124960" cy="3922772"/>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en-US" sz="2000" dirty="0">
                <a:solidFill>
                  <a:srgbClr val="92D050"/>
                </a:solidFill>
              </a:rPr>
              <a:t>&lt;</a:t>
            </a:r>
            <a:r>
              <a:rPr lang="en-US" sz="2000" dirty="0" smtClean="0">
                <a:solidFill>
                  <a:srgbClr val="92D050"/>
                </a:solidFill>
              </a:rPr>
              <a:t>form&gt;</a:t>
            </a:r>
            <a:r>
              <a:rPr lang="en-US" sz="2000" dirty="0">
                <a:solidFill>
                  <a:srgbClr val="92D050"/>
                </a:solidFill>
              </a:rPr>
              <a:t/>
            </a:r>
            <a:br>
              <a:rPr lang="en-US" sz="2000" dirty="0">
                <a:solidFill>
                  <a:srgbClr val="92D050"/>
                </a:solidFill>
              </a:rPr>
            </a:br>
            <a:r>
              <a:rPr lang="en-US" sz="2000" dirty="0">
                <a:solidFill>
                  <a:srgbClr val="92D050"/>
                </a:solidFill>
              </a:rPr>
              <a:t>  &lt;label for</a:t>
            </a:r>
            <a:r>
              <a:rPr lang="en-US" sz="2000" dirty="0" smtClean="0">
                <a:solidFill>
                  <a:srgbClr val="92D050"/>
                </a:solidFill>
              </a:rPr>
              <a:t>=“pet"&gt;Pet:&lt;/</a:t>
            </a:r>
            <a:r>
              <a:rPr lang="en-US" sz="2000" dirty="0">
                <a:solidFill>
                  <a:srgbClr val="92D050"/>
                </a:solidFill>
              </a:rPr>
              <a:t>label&gt;</a:t>
            </a:r>
            <a:br>
              <a:rPr lang="en-US" sz="2000" dirty="0">
                <a:solidFill>
                  <a:srgbClr val="92D050"/>
                </a:solidFill>
              </a:rPr>
            </a:br>
            <a:r>
              <a:rPr lang="en-US" sz="2000" dirty="0">
                <a:solidFill>
                  <a:srgbClr val="92D050"/>
                </a:solidFill>
              </a:rPr>
              <a:t>  &lt;input type="text" id</a:t>
            </a:r>
            <a:r>
              <a:rPr lang="en-US" sz="2000" dirty="0" smtClean="0">
                <a:solidFill>
                  <a:srgbClr val="92D050"/>
                </a:solidFill>
              </a:rPr>
              <a:t>=“pet"</a:t>
            </a:r>
            <a:r>
              <a:rPr lang="en-US" sz="2000" dirty="0">
                <a:solidFill>
                  <a:srgbClr val="92D050"/>
                </a:solidFill>
              </a:rPr>
              <a:t> name</a:t>
            </a:r>
            <a:r>
              <a:rPr lang="en-US" sz="2000" dirty="0" smtClean="0">
                <a:solidFill>
                  <a:srgbClr val="92D050"/>
                </a:solidFill>
              </a:rPr>
              <a:t>=“pet"&gt;&lt;</a:t>
            </a:r>
            <a:r>
              <a:rPr lang="en-US" sz="2000" dirty="0" err="1">
                <a:solidFill>
                  <a:srgbClr val="92D050"/>
                </a:solidFill>
              </a:rPr>
              <a:t>br</a:t>
            </a:r>
            <a:r>
              <a:rPr lang="en-US" sz="2000" dirty="0">
                <a:solidFill>
                  <a:srgbClr val="92D050"/>
                </a:solidFill>
              </a:rPr>
              <a:t>&gt;&lt;</a:t>
            </a:r>
            <a:r>
              <a:rPr lang="en-US" sz="2000" dirty="0" err="1">
                <a:solidFill>
                  <a:srgbClr val="92D050"/>
                </a:solidFill>
              </a:rPr>
              <a:t>br</a:t>
            </a:r>
            <a:r>
              <a:rPr lang="en-US" sz="2000" dirty="0">
                <a:solidFill>
                  <a:srgbClr val="92D050"/>
                </a:solidFill>
              </a:rPr>
              <a:t>&gt;</a:t>
            </a:r>
            <a:br>
              <a:rPr lang="en-US" sz="2000" dirty="0">
                <a:solidFill>
                  <a:srgbClr val="92D050"/>
                </a:solidFill>
              </a:rPr>
            </a:br>
            <a:r>
              <a:rPr lang="en-US" sz="2000" dirty="0">
                <a:solidFill>
                  <a:srgbClr val="92D050"/>
                </a:solidFill>
              </a:rPr>
              <a:t>  &lt;label for</a:t>
            </a:r>
            <a:r>
              <a:rPr lang="en-US" sz="2000" dirty="0" smtClean="0">
                <a:solidFill>
                  <a:srgbClr val="92D050"/>
                </a:solidFill>
              </a:rPr>
              <a:t>=“name"&gt;Name</a:t>
            </a:r>
            <a:r>
              <a:rPr lang="en-US" sz="2000" dirty="0">
                <a:solidFill>
                  <a:srgbClr val="92D050"/>
                </a:solidFill>
              </a:rPr>
              <a:t>:&lt;/label&gt;</a:t>
            </a:r>
            <a:br>
              <a:rPr lang="en-US" sz="2000" dirty="0">
                <a:solidFill>
                  <a:srgbClr val="92D050"/>
                </a:solidFill>
              </a:rPr>
            </a:br>
            <a:r>
              <a:rPr lang="en-US" sz="2000" dirty="0">
                <a:solidFill>
                  <a:srgbClr val="92D050"/>
                </a:solidFill>
              </a:rPr>
              <a:t>  &lt;input type="text" id</a:t>
            </a:r>
            <a:r>
              <a:rPr lang="en-US" sz="2000" dirty="0" smtClean="0">
                <a:solidFill>
                  <a:srgbClr val="92D050"/>
                </a:solidFill>
              </a:rPr>
              <a:t>="name</a:t>
            </a:r>
            <a:r>
              <a:rPr lang="en-US" sz="2000" dirty="0">
                <a:solidFill>
                  <a:srgbClr val="92D050"/>
                </a:solidFill>
              </a:rPr>
              <a:t>" name</a:t>
            </a:r>
            <a:r>
              <a:rPr lang="en-US" sz="2000" dirty="0" smtClean="0">
                <a:solidFill>
                  <a:srgbClr val="92D050"/>
                </a:solidFill>
              </a:rPr>
              <a:t>="name</a:t>
            </a:r>
            <a:r>
              <a:rPr lang="en-US" sz="2000" dirty="0">
                <a:solidFill>
                  <a:srgbClr val="92D050"/>
                </a:solidFill>
              </a:rPr>
              <a:t>"&gt;&lt;</a:t>
            </a:r>
            <a:r>
              <a:rPr lang="en-US" sz="2000" dirty="0" err="1">
                <a:solidFill>
                  <a:srgbClr val="92D050"/>
                </a:solidFill>
              </a:rPr>
              <a:t>br</a:t>
            </a:r>
            <a:r>
              <a:rPr lang="en-US" sz="2000" dirty="0">
                <a:solidFill>
                  <a:srgbClr val="92D050"/>
                </a:solidFill>
              </a:rPr>
              <a:t>&gt;&lt;</a:t>
            </a:r>
            <a:r>
              <a:rPr lang="en-US" sz="2000" dirty="0" err="1">
                <a:solidFill>
                  <a:srgbClr val="92D050"/>
                </a:solidFill>
              </a:rPr>
              <a:t>br</a:t>
            </a:r>
            <a:r>
              <a:rPr lang="en-US" sz="2000" dirty="0">
                <a:solidFill>
                  <a:srgbClr val="92D050"/>
                </a:solidFill>
              </a:rPr>
              <a:t>&gt;</a:t>
            </a:r>
            <a:br>
              <a:rPr lang="en-US" sz="2000" dirty="0">
                <a:solidFill>
                  <a:srgbClr val="92D050"/>
                </a:solidFill>
              </a:rPr>
            </a:br>
            <a:r>
              <a:rPr lang="en-US" sz="2000" dirty="0">
                <a:solidFill>
                  <a:srgbClr val="92D050"/>
                </a:solidFill>
              </a:rPr>
              <a:t>  &lt;input type="submit" value="Submit"&gt;</a:t>
            </a:r>
            <a:br>
              <a:rPr lang="en-US" sz="2000" dirty="0">
                <a:solidFill>
                  <a:srgbClr val="92D050"/>
                </a:solidFill>
              </a:rPr>
            </a:br>
            <a:r>
              <a:rPr lang="en-US" sz="2000" dirty="0">
                <a:solidFill>
                  <a:srgbClr val="92D050"/>
                </a:solidFill>
              </a:rPr>
              <a:t>&lt;/form&gt;</a:t>
            </a:r>
            <a:endParaRPr sz="20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830915" y="1651401"/>
            <a:ext cx="3738017" cy="2279175"/>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Attributes:</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Name= text</a:t>
            </a:r>
          </a:p>
          <a:p>
            <a:pPr marL="457200" lvl="0" indent="-457200">
              <a:buFont typeface="+mj-lt"/>
              <a:buAutoNum type="arabicPeriod"/>
            </a:pPr>
            <a:r>
              <a:rPr lang="en-US" sz="2400" b="1" dirty="0" smtClean="0">
                <a:solidFill>
                  <a:schemeClr val="tx1"/>
                </a:solidFill>
                <a:latin typeface="Raleway SemiBold"/>
                <a:ea typeface="Raleway SemiBold"/>
                <a:cs typeface="Raleway SemiBold"/>
                <a:sym typeface="Raleway SemiBold"/>
              </a:rPr>
              <a:t>Accept-charset= </a:t>
            </a:r>
            <a:r>
              <a:rPr lang="en-US" sz="2400" i="1" dirty="0" err="1" smtClean="0"/>
              <a:t>character_set</a:t>
            </a:r>
            <a:endParaRPr lang="en-US" sz="2400" i="1" dirty="0" smtClean="0"/>
          </a:p>
          <a:p>
            <a:pPr marL="457200" lvl="0" indent="-457200">
              <a:buFont typeface="+mj-lt"/>
              <a:buAutoNum type="arabicPeriod"/>
            </a:pPr>
            <a:r>
              <a:rPr lang="en-US" sz="2400" b="1" i="1" dirty="0" smtClean="0">
                <a:solidFill>
                  <a:schemeClr val="tx1"/>
                </a:solidFill>
                <a:latin typeface="Raleway SemiBold"/>
                <a:ea typeface="Raleway SemiBold"/>
                <a:cs typeface="Raleway SemiBold"/>
                <a:sym typeface="Raleway SemiBold"/>
              </a:rPr>
              <a:t>Name = ‘Text’</a:t>
            </a:r>
            <a:endParaRPr lang="en-US" sz="2400" b="1" dirty="0" smtClean="0">
              <a:solidFill>
                <a:schemeClr val="tx1"/>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19536576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32740" y="590602"/>
            <a:ext cx="4835045" cy="733230"/>
          </a:xfrm>
          <a:prstGeom prst="rect">
            <a:avLst/>
          </a:prstGeom>
          <a:solidFill>
            <a:schemeClr val="bg1"/>
          </a:solidFill>
          <a:ln>
            <a:noFill/>
          </a:ln>
        </p:spPr>
        <p:txBody>
          <a:bodyPr spcFirstLastPara="1" wrap="square" lIns="91425" tIns="91425" rIns="91425" bIns="91425" anchor="t" anchorCtr="0">
            <a:noAutofit/>
          </a:bodyPr>
          <a:lstStyle/>
          <a:p>
            <a:r>
              <a:rPr lang="en-US" sz="2000" b="1" dirty="0" smtClean="0">
                <a:solidFill>
                  <a:schemeClr val="tx1"/>
                </a:solidFill>
                <a:latin typeface="Raleway SemiBold"/>
                <a:ea typeface="Raleway SemiBold"/>
                <a:cs typeface="Raleway SemiBold"/>
                <a:sym typeface="Raleway SemiBold"/>
              </a:rPr>
              <a:t>Input:</a:t>
            </a:r>
          </a:p>
          <a:p>
            <a:endParaRPr lang="en-US" sz="20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64732" y="-12322"/>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smtClean="0">
                <a:solidFill>
                  <a:srgbClr val="FF9900"/>
                </a:solidFill>
              </a:rPr>
              <a:t>Form tags</a:t>
            </a:r>
            <a:endParaRPr lang="en-US" sz="3200" dirty="0"/>
          </a:p>
        </p:txBody>
      </p:sp>
      <p:sp>
        <p:nvSpPr>
          <p:cNvPr id="6" name="Google Shape;131;p20"/>
          <p:cNvSpPr txBox="1"/>
          <p:nvPr/>
        </p:nvSpPr>
        <p:spPr>
          <a:xfrm>
            <a:off x="132741" y="1066402"/>
            <a:ext cx="4835044" cy="3874088"/>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Attributes:</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Type= </a:t>
            </a:r>
          </a:p>
          <a:p>
            <a:pPr marL="457200" lvl="0" indent="-457200">
              <a:buFont typeface="Arial" pitchFamily="34" charset="0"/>
              <a:buChar char="•"/>
            </a:pPr>
            <a:r>
              <a:rPr lang="en-US" sz="2400" dirty="0" smtClean="0"/>
              <a:t>Button</a:t>
            </a:r>
          </a:p>
          <a:p>
            <a:pPr marL="457200" lvl="0" indent="-457200">
              <a:buFont typeface="Arial" pitchFamily="34" charset="0"/>
              <a:buChar char="•"/>
            </a:pPr>
            <a:r>
              <a:rPr lang="en-US" sz="2400" dirty="0" smtClean="0"/>
              <a:t>checkbox</a:t>
            </a:r>
          </a:p>
          <a:p>
            <a:pPr marL="457200" lvl="0" indent="-457200">
              <a:buFont typeface="Arial" pitchFamily="34" charset="0"/>
              <a:buChar char="•"/>
            </a:pPr>
            <a:r>
              <a:rPr lang="en-US" sz="2400" dirty="0" smtClean="0"/>
              <a:t>Date</a:t>
            </a:r>
          </a:p>
          <a:p>
            <a:pPr marL="457200" lvl="0" indent="-457200">
              <a:buFont typeface="Arial" pitchFamily="34" charset="0"/>
              <a:buChar char="•"/>
            </a:pPr>
            <a:r>
              <a:rPr lang="en-US" sz="2400" dirty="0" smtClean="0"/>
              <a:t>Email</a:t>
            </a:r>
          </a:p>
          <a:p>
            <a:pPr marL="457200" lvl="0" indent="-457200">
              <a:buFont typeface="Arial" pitchFamily="34" charset="0"/>
              <a:buChar char="•"/>
            </a:pPr>
            <a:r>
              <a:rPr lang="en-US" sz="2400" dirty="0" smtClean="0"/>
              <a:t>file</a:t>
            </a:r>
          </a:p>
          <a:p>
            <a:pPr marL="457200" lvl="0" indent="-457200">
              <a:buFont typeface="Arial" pitchFamily="34" charset="0"/>
              <a:buChar char="•"/>
            </a:pPr>
            <a:r>
              <a:rPr lang="en-US" sz="2400" dirty="0" smtClean="0"/>
              <a:t>Number</a:t>
            </a:r>
          </a:p>
          <a:p>
            <a:pPr marL="457200" lvl="0" indent="-457200">
              <a:buFont typeface="Arial" pitchFamily="34" charset="0"/>
              <a:buChar char="•"/>
            </a:pPr>
            <a:r>
              <a:rPr lang="en-US" sz="2400" dirty="0" smtClean="0"/>
              <a:t>Password</a:t>
            </a:r>
          </a:p>
          <a:p>
            <a:pPr marL="457200" lvl="0" indent="-457200">
              <a:buFont typeface="Arial" pitchFamily="34" charset="0"/>
              <a:buChar char="•"/>
            </a:pPr>
            <a:r>
              <a:rPr lang="en-US" sz="2400" dirty="0" smtClean="0"/>
              <a:t>Radio</a:t>
            </a:r>
            <a:endParaRPr lang="en-US" sz="2400" b="1" dirty="0" smtClean="0">
              <a:solidFill>
                <a:schemeClr val="tx1"/>
              </a:solidFill>
              <a:latin typeface="Raleway SemiBold"/>
              <a:ea typeface="Raleway SemiBold"/>
              <a:cs typeface="Raleway SemiBold"/>
              <a:sym typeface="Raleway SemiBold"/>
            </a:endParaRPr>
          </a:p>
        </p:txBody>
      </p:sp>
      <p:sp>
        <p:nvSpPr>
          <p:cNvPr id="7" name="Google Shape;131;p20"/>
          <p:cNvSpPr txBox="1"/>
          <p:nvPr/>
        </p:nvSpPr>
        <p:spPr>
          <a:xfrm>
            <a:off x="2081762" y="1228158"/>
            <a:ext cx="3738017" cy="2292964"/>
          </a:xfrm>
          <a:prstGeom prst="rect">
            <a:avLst/>
          </a:prstGeom>
          <a:noFill/>
          <a:ln>
            <a:noFill/>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p>
            <a:pPr marL="457200" lvl="0" indent="-457200">
              <a:buFont typeface="Arial" pitchFamily="34" charset="0"/>
              <a:buChar char="•"/>
            </a:pPr>
            <a:r>
              <a:rPr lang="en-US" sz="2400" dirty="0" smtClean="0">
                <a:solidFill>
                  <a:schemeClr val="tx1"/>
                </a:solidFill>
              </a:rPr>
              <a:t>Range</a:t>
            </a:r>
          </a:p>
          <a:p>
            <a:pPr marL="457200" lvl="0" indent="-457200">
              <a:buFont typeface="Arial" pitchFamily="34" charset="0"/>
              <a:buChar char="•"/>
            </a:pPr>
            <a:r>
              <a:rPr lang="en-US" sz="2400" dirty="0" smtClean="0">
                <a:solidFill>
                  <a:schemeClr val="tx1"/>
                </a:solidFill>
              </a:rPr>
              <a:t>Reset</a:t>
            </a:r>
          </a:p>
          <a:p>
            <a:pPr marL="457200" lvl="0" indent="-457200">
              <a:buFont typeface="Arial" pitchFamily="34" charset="0"/>
              <a:buChar char="•"/>
            </a:pPr>
            <a:r>
              <a:rPr lang="en-US" sz="2400" dirty="0" smtClean="0">
                <a:solidFill>
                  <a:schemeClr val="tx1"/>
                </a:solidFill>
              </a:rPr>
              <a:t>Search</a:t>
            </a:r>
          </a:p>
          <a:p>
            <a:pPr marL="457200" lvl="0" indent="-457200">
              <a:buFont typeface="Arial" pitchFamily="34" charset="0"/>
              <a:buChar char="•"/>
            </a:pPr>
            <a:r>
              <a:rPr lang="en-US" sz="2400" dirty="0" smtClean="0">
                <a:solidFill>
                  <a:schemeClr val="tx1"/>
                </a:solidFill>
              </a:rPr>
              <a:t>Submit</a:t>
            </a:r>
          </a:p>
          <a:p>
            <a:pPr marL="457200" lvl="0" indent="-457200">
              <a:buFont typeface="Arial" pitchFamily="34" charset="0"/>
              <a:buChar char="•"/>
            </a:pPr>
            <a:r>
              <a:rPr lang="en-US" sz="2400" dirty="0" smtClean="0">
                <a:solidFill>
                  <a:schemeClr val="tx1"/>
                </a:solidFill>
              </a:rPr>
              <a:t>Tel</a:t>
            </a:r>
          </a:p>
          <a:p>
            <a:pPr marL="457200" lvl="0" indent="-457200">
              <a:buFont typeface="Arial" pitchFamily="34" charset="0"/>
              <a:buChar char="•"/>
            </a:pPr>
            <a:r>
              <a:rPr lang="en-US" sz="2400" dirty="0" smtClean="0">
                <a:solidFill>
                  <a:schemeClr val="tx1"/>
                </a:solidFill>
              </a:rPr>
              <a:t>text</a:t>
            </a:r>
            <a:endParaRPr lang="en-US" sz="2400" b="1" dirty="0" smtClean="0">
              <a:solidFill>
                <a:schemeClr val="tx1"/>
              </a:solidFill>
              <a:latin typeface="Raleway SemiBold"/>
              <a:ea typeface="Raleway SemiBold"/>
              <a:cs typeface="Raleway SemiBold"/>
              <a:sym typeface="Raleway SemiBold"/>
            </a:endParaRPr>
          </a:p>
        </p:txBody>
      </p:sp>
      <p:sp>
        <p:nvSpPr>
          <p:cNvPr id="8" name="Google Shape;131;p20"/>
          <p:cNvSpPr txBox="1"/>
          <p:nvPr/>
        </p:nvSpPr>
        <p:spPr>
          <a:xfrm>
            <a:off x="2081761" y="3521122"/>
            <a:ext cx="3738017" cy="1419368"/>
          </a:xfrm>
          <a:prstGeom prst="rect">
            <a:avLst/>
          </a:prstGeom>
          <a:noFill/>
          <a:ln>
            <a:noFill/>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p>
            <a:pPr marL="457200" lvl="1" indent="-457200">
              <a:buFont typeface="+mj-lt"/>
              <a:buAutoNum type="arabicPeriod" startAt="2"/>
            </a:pPr>
            <a:r>
              <a:rPr lang="en-US" sz="2400" b="1" dirty="0" smtClean="0">
                <a:solidFill>
                  <a:schemeClr val="tx1"/>
                </a:solidFill>
                <a:latin typeface="Raleway SemiBold"/>
                <a:ea typeface="Raleway SemiBold"/>
                <a:cs typeface="Raleway SemiBold"/>
                <a:sym typeface="Raleway SemiBold"/>
              </a:rPr>
              <a:t>Value= default</a:t>
            </a:r>
          </a:p>
          <a:p>
            <a:pPr marL="457200" lvl="1" indent="-457200">
              <a:buFont typeface="+mj-lt"/>
              <a:buAutoNum type="arabicPeriod" startAt="2"/>
            </a:pPr>
            <a:r>
              <a:rPr lang="en-US" sz="2400" b="1" dirty="0" smtClean="0">
                <a:solidFill>
                  <a:schemeClr val="tx1"/>
                </a:solidFill>
                <a:latin typeface="Raleway SemiBold"/>
                <a:ea typeface="Raleway SemiBold"/>
                <a:cs typeface="Raleway SemiBold"/>
                <a:sym typeface="Raleway SemiBold"/>
              </a:rPr>
              <a:t>Name = ‘text’</a:t>
            </a:r>
          </a:p>
          <a:p>
            <a:pPr marL="457200" lvl="1" indent="-457200">
              <a:buFont typeface="+mj-lt"/>
              <a:buAutoNum type="arabicPeriod" startAt="2"/>
            </a:pPr>
            <a:r>
              <a:rPr lang="en-US" sz="2400" b="1" dirty="0" smtClean="0">
                <a:solidFill>
                  <a:schemeClr val="tx1"/>
                </a:solidFill>
                <a:latin typeface="Raleway SemiBold"/>
                <a:ea typeface="Raleway SemiBold"/>
                <a:cs typeface="Raleway SemiBold"/>
                <a:sym typeface="Raleway SemiBold"/>
              </a:rPr>
              <a:t>Required</a:t>
            </a:r>
          </a:p>
          <a:p>
            <a:pPr marL="457200" lvl="1" indent="-457200">
              <a:buFont typeface="+mj-lt"/>
              <a:buAutoNum type="arabicPeriod" startAt="2"/>
            </a:pPr>
            <a:endParaRPr lang="en-US" sz="2400" b="1" dirty="0" smtClean="0">
              <a:solidFill>
                <a:schemeClr val="tx1"/>
              </a:solidFill>
              <a:latin typeface="Raleway SemiBold"/>
              <a:ea typeface="Raleway SemiBold"/>
              <a:cs typeface="Raleway SemiBold"/>
              <a:sym typeface="Raleway SemiBold"/>
            </a:endParaRPr>
          </a:p>
        </p:txBody>
      </p:sp>
      <p:sp>
        <p:nvSpPr>
          <p:cNvPr id="9" name="Google Shape;131;p20"/>
          <p:cNvSpPr txBox="1"/>
          <p:nvPr/>
        </p:nvSpPr>
        <p:spPr>
          <a:xfrm>
            <a:off x="5191980" y="494928"/>
            <a:ext cx="3216503" cy="3312798"/>
          </a:xfrm>
          <a:prstGeom prst="rect">
            <a:avLst/>
          </a:prstGeom>
          <a:solidFill>
            <a:schemeClr val="bg1"/>
          </a:solidFill>
          <a:ln>
            <a:noFill/>
          </a:ln>
        </p:spPr>
        <p:txBody>
          <a:bodyPr spcFirstLastPara="1" wrap="square" lIns="91425" tIns="91425" rIns="91425" bIns="91425" anchor="t" anchorCtr="0">
            <a:noAutofit/>
          </a:bodyPr>
          <a:lstStyle/>
          <a:p>
            <a:r>
              <a:rPr lang="en-US" sz="2000" b="1" dirty="0" err="1" smtClean="0">
                <a:solidFill>
                  <a:schemeClr val="tx1"/>
                </a:solidFill>
                <a:latin typeface="Raleway SemiBold"/>
                <a:ea typeface="Raleway SemiBold"/>
                <a:cs typeface="Raleway SemiBold"/>
                <a:sym typeface="Raleway SemiBold"/>
              </a:rPr>
              <a:t>TextArea</a:t>
            </a:r>
            <a:r>
              <a:rPr lang="en-US" sz="2000" b="1" dirty="0" smtClean="0">
                <a:solidFill>
                  <a:schemeClr val="tx1"/>
                </a:solidFill>
                <a:latin typeface="Raleway SemiBold"/>
                <a:ea typeface="Raleway SemiBold"/>
                <a:cs typeface="Raleway SemiBold"/>
                <a:sym typeface="Raleway SemiBold"/>
              </a:rPr>
              <a:t>:</a:t>
            </a:r>
          </a:p>
          <a:p>
            <a:r>
              <a:rPr lang="en-US" sz="2000" b="1" dirty="0" smtClean="0">
                <a:solidFill>
                  <a:schemeClr val="tx1"/>
                </a:solidFill>
                <a:latin typeface="Raleway SemiBold"/>
                <a:ea typeface="Raleway SemiBold"/>
                <a:cs typeface="Raleway SemiBold"/>
                <a:sym typeface="Raleway SemiBold"/>
              </a:rPr>
              <a:t>Multi line text input</a:t>
            </a:r>
          </a:p>
          <a:p>
            <a:r>
              <a:rPr lang="en-US" sz="2000" b="1" dirty="0" smtClean="0">
                <a:solidFill>
                  <a:schemeClr val="tx1"/>
                </a:solidFill>
                <a:latin typeface="Raleway SemiBold"/>
                <a:ea typeface="Raleway SemiBold"/>
                <a:cs typeface="Raleway SemiBold"/>
                <a:sym typeface="Raleway SemiBold"/>
              </a:rPr>
              <a:t>Select:</a:t>
            </a:r>
          </a:p>
          <a:p>
            <a:r>
              <a:rPr lang="en-US" sz="2000" b="1" dirty="0" smtClean="0">
                <a:solidFill>
                  <a:schemeClr val="tx1"/>
                </a:solidFill>
                <a:latin typeface="Raleway SemiBold"/>
                <a:ea typeface="Raleway SemiBold"/>
                <a:cs typeface="Raleway SemiBold"/>
                <a:sym typeface="Raleway SemiBold"/>
              </a:rPr>
              <a:t>   selection in options</a:t>
            </a:r>
          </a:p>
          <a:p>
            <a:r>
              <a:rPr lang="en-US" sz="2000" b="1" dirty="0">
                <a:solidFill>
                  <a:schemeClr val="tx1"/>
                </a:solidFill>
                <a:latin typeface="Raleway SemiBold"/>
                <a:ea typeface="Raleway SemiBold"/>
                <a:cs typeface="Raleway SemiBold"/>
                <a:sym typeface="Raleway SemiBold"/>
              </a:rPr>
              <a:t> </a:t>
            </a:r>
            <a:r>
              <a:rPr lang="en-US" sz="2000" b="1" dirty="0" smtClean="0">
                <a:solidFill>
                  <a:schemeClr val="tx1"/>
                </a:solidFill>
                <a:latin typeface="Raleway SemiBold"/>
                <a:ea typeface="Raleway SemiBold"/>
                <a:cs typeface="Raleway SemiBold"/>
                <a:sym typeface="Raleway SemiBold"/>
              </a:rPr>
              <a:t>      options:</a:t>
            </a:r>
          </a:p>
          <a:p>
            <a:r>
              <a:rPr lang="en-US" sz="2000" b="1" dirty="0">
                <a:solidFill>
                  <a:schemeClr val="tx1"/>
                </a:solidFill>
                <a:latin typeface="Raleway SemiBold"/>
                <a:ea typeface="Raleway SemiBold"/>
                <a:cs typeface="Raleway SemiBold"/>
                <a:sym typeface="Raleway SemiBold"/>
              </a:rPr>
              <a:t> </a:t>
            </a:r>
            <a:r>
              <a:rPr lang="en-US" sz="2000" b="1" dirty="0" smtClean="0">
                <a:solidFill>
                  <a:schemeClr val="tx1"/>
                </a:solidFill>
                <a:latin typeface="Raleway SemiBold"/>
                <a:ea typeface="Raleway SemiBold"/>
                <a:cs typeface="Raleway SemiBold"/>
                <a:sym typeface="Raleway SemiBold"/>
              </a:rPr>
              <a:t>           select options</a:t>
            </a:r>
          </a:p>
          <a:p>
            <a:r>
              <a:rPr lang="en-US" sz="2000" b="1" dirty="0" smtClean="0">
                <a:solidFill>
                  <a:schemeClr val="tx1"/>
                </a:solidFill>
                <a:latin typeface="Raleway SemiBold"/>
                <a:ea typeface="Raleway SemiBold"/>
                <a:cs typeface="Raleway SemiBold"/>
                <a:sym typeface="Raleway SemiBold"/>
              </a:rPr>
              <a:t>Label:</a:t>
            </a:r>
          </a:p>
          <a:p>
            <a:r>
              <a:rPr lang="en-US" sz="2000" b="1" dirty="0">
                <a:solidFill>
                  <a:schemeClr val="tx1"/>
                </a:solidFill>
                <a:latin typeface="Raleway SemiBold"/>
                <a:ea typeface="Raleway SemiBold"/>
                <a:cs typeface="Raleway SemiBold"/>
                <a:sym typeface="Raleway SemiBold"/>
              </a:rPr>
              <a:t> </a:t>
            </a:r>
            <a:r>
              <a:rPr lang="en-US" sz="2000" b="1" dirty="0" smtClean="0">
                <a:solidFill>
                  <a:schemeClr val="tx1"/>
                </a:solidFill>
                <a:latin typeface="Raleway SemiBold"/>
                <a:ea typeface="Raleway SemiBold"/>
                <a:cs typeface="Raleway SemiBold"/>
                <a:sym typeface="Raleway SemiBold"/>
              </a:rPr>
              <a:t>  label for elements</a:t>
            </a:r>
          </a:p>
          <a:p>
            <a:r>
              <a:rPr lang="en-US" sz="2000" b="1" dirty="0" smtClean="0">
                <a:solidFill>
                  <a:schemeClr val="tx1"/>
                </a:solidFill>
                <a:latin typeface="Raleway SemiBold"/>
                <a:ea typeface="Raleway SemiBold"/>
                <a:cs typeface="Raleway SemiBold"/>
                <a:sym typeface="Raleway SemiBold"/>
              </a:rPr>
              <a:t>Buttons</a:t>
            </a:r>
          </a:p>
        </p:txBody>
      </p:sp>
    </p:spTree>
    <p:extLst>
      <p:ext uri="{BB962C8B-B14F-4D97-AF65-F5344CB8AC3E}">
        <p14:creationId xmlns:p14="http://schemas.microsoft.com/office/powerpoint/2010/main" val="185188165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303587938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132740" y="590602"/>
            <a:ext cx="7892138" cy="733230"/>
          </a:xfrm>
          <a:prstGeom prst="rect">
            <a:avLst/>
          </a:prstGeom>
          <a:noFill/>
          <a:ln>
            <a:noFill/>
          </a:ln>
        </p:spPr>
        <p:txBody>
          <a:bodyPr spcFirstLastPara="1" wrap="square" lIns="91425" tIns="91425" rIns="91425" bIns="91425" anchor="t" anchorCtr="0">
            <a:noAutofit/>
          </a:bodyPr>
          <a:lstStyle/>
          <a:p>
            <a:r>
              <a:rPr lang="en-US" sz="2000" b="1" dirty="0" smtClean="0">
                <a:solidFill>
                  <a:schemeClr val="tx1"/>
                </a:solidFill>
                <a:latin typeface="Raleway SemiBold"/>
                <a:ea typeface="Raleway SemiBold"/>
                <a:cs typeface="Raleway SemiBold"/>
                <a:sym typeface="Raleway SemiBold"/>
              </a:rPr>
              <a:t>Adds video/audio to page.</a:t>
            </a:r>
            <a:endParaRPr sz="20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146620" y="69566"/>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smtClean="0">
                <a:solidFill>
                  <a:srgbClr val="FF9900"/>
                </a:solidFill>
              </a:rPr>
              <a:t>Videos and audios</a:t>
            </a:r>
            <a:endParaRPr lang="en-US" sz="3200" dirty="0"/>
          </a:p>
        </p:txBody>
      </p:sp>
      <p:sp>
        <p:nvSpPr>
          <p:cNvPr id="5" name="Google Shape;131;p20"/>
          <p:cNvSpPr txBox="1"/>
          <p:nvPr/>
        </p:nvSpPr>
        <p:spPr>
          <a:xfrm>
            <a:off x="255572" y="1243825"/>
            <a:ext cx="4124960" cy="2877823"/>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en-US" sz="2000" dirty="0">
                <a:solidFill>
                  <a:srgbClr val="92D050"/>
                </a:solidFill>
              </a:rPr>
              <a:t>&lt;video </a:t>
            </a:r>
            <a:r>
              <a:rPr lang="en-US" sz="2000" dirty="0" smtClean="0">
                <a:solidFill>
                  <a:srgbClr val="92D050"/>
                </a:solidFill>
              </a:rPr>
              <a:t>&gt;</a:t>
            </a:r>
            <a:r>
              <a:rPr lang="en-US" sz="2000" dirty="0">
                <a:solidFill>
                  <a:srgbClr val="92D050"/>
                </a:solidFill>
              </a:rPr>
              <a:t/>
            </a:r>
            <a:br>
              <a:rPr lang="en-US" sz="2000" dirty="0">
                <a:solidFill>
                  <a:srgbClr val="92D050"/>
                </a:solidFill>
              </a:rPr>
            </a:br>
            <a:r>
              <a:rPr lang="en-US" sz="2000" dirty="0">
                <a:solidFill>
                  <a:srgbClr val="92D050"/>
                </a:solidFill>
              </a:rPr>
              <a:t>  &lt;source </a:t>
            </a:r>
            <a:r>
              <a:rPr lang="en-US" sz="2000" dirty="0" err="1">
                <a:solidFill>
                  <a:srgbClr val="92D050"/>
                </a:solidFill>
              </a:rPr>
              <a:t>src</a:t>
            </a:r>
            <a:r>
              <a:rPr lang="en-US" sz="2000" dirty="0" smtClean="0">
                <a:solidFill>
                  <a:srgbClr val="92D050"/>
                </a:solidFill>
              </a:rPr>
              <a:t>=“duckTales.mp4"</a:t>
            </a:r>
            <a:r>
              <a:rPr lang="en-US" sz="2000" dirty="0">
                <a:solidFill>
                  <a:srgbClr val="92D050"/>
                </a:solidFill>
              </a:rPr>
              <a:t> </a:t>
            </a:r>
            <a:endParaRPr lang="en-US" sz="2000" dirty="0" smtClean="0">
              <a:solidFill>
                <a:srgbClr val="92D050"/>
              </a:solidFill>
            </a:endParaRPr>
          </a:p>
          <a:p>
            <a:r>
              <a:rPr lang="en-US" sz="2000" dirty="0" smtClean="0">
                <a:solidFill>
                  <a:srgbClr val="92D050"/>
                </a:solidFill>
              </a:rPr>
              <a:t>type</a:t>
            </a:r>
            <a:r>
              <a:rPr lang="en-US" sz="2000" dirty="0">
                <a:solidFill>
                  <a:srgbClr val="92D050"/>
                </a:solidFill>
              </a:rPr>
              <a:t>="video/mp4"&gt;</a:t>
            </a:r>
            <a:br>
              <a:rPr lang="en-US" sz="2000" dirty="0">
                <a:solidFill>
                  <a:srgbClr val="92D050"/>
                </a:solidFill>
              </a:rPr>
            </a:br>
            <a:r>
              <a:rPr lang="en-US" sz="2000" dirty="0">
                <a:solidFill>
                  <a:srgbClr val="92D050"/>
                </a:solidFill>
              </a:rPr>
              <a:t>  &lt;source </a:t>
            </a:r>
            <a:r>
              <a:rPr lang="en-US" sz="2000" dirty="0" err="1">
                <a:solidFill>
                  <a:srgbClr val="92D050"/>
                </a:solidFill>
              </a:rPr>
              <a:t>src</a:t>
            </a:r>
            <a:r>
              <a:rPr lang="en-US" sz="2000" dirty="0" smtClean="0">
                <a:solidFill>
                  <a:srgbClr val="92D050"/>
                </a:solidFill>
              </a:rPr>
              <a:t>=“duckTales.ogg“</a:t>
            </a:r>
          </a:p>
          <a:p>
            <a:r>
              <a:rPr lang="en-US" sz="2000" dirty="0">
                <a:solidFill>
                  <a:srgbClr val="92D050"/>
                </a:solidFill>
              </a:rPr>
              <a:t> type="video/</a:t>
            </a:r>
            <a:r>
              <a:rPr lang="en-US" sz="2000" dirty="0" err="1">
                <a:solidFill>
                  <a:srgbClr val="92D050"/>
                </a:solidFill>
              </a:rPr>
              <a:t>ogg</a:t>
            </a:r>
            <a:r>
              <a:rPr lang="en-US" sz="2000" dirty="0">
                <a:solidFill>
                  <a:srgbClr val="92D050"/>
                </a:solidFill>
              </a:rPr>
              <a:t>"&gt;</a:t>
            </a:r>
            <a:br>
              <a:rPr lang="en-US" sz="2000" dirty="0">
                <a:solidFill>
                  <a:srgbClr val="92D050"/>
                </a:solidFill>
              </a:rPr>
            </a:br>
            <a:r>
              <a:rPr lang="en-US" sz="2000" dirty="0">
                <a:solidFill>
                  <a:srgbClr val="92D050"/>
                </a:solidFill>
              </a:rPr>
              <a:t>  Your browser does not support the video tag.</a:t>
            </a:r>
            <a:br>
              <a:rPr lang="en-US" sz="2000" dirty="0">
                <a:solidFill>
                  <a:srgbClr val="92D050"/>
                </a:solidFill>
              </a:rPr>
            </a:br>
            <a:r>
              <a:rPr lang="en-US" sz="2000" dirty="0">
                <a:solidFill>
                  <a:srgbClr val="92D050"/>
                </a:solidFill>
              </a:rPr>
              <a:t>&lt;/video&gt;</a:t>
            </a:r>
            <a:endParaRPr sz="20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4817267" y="1351145"/>
            <a:ext cx="3738017" cy="2647644"/>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Attributes:</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Controls</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Muted</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Poster=‘</a:t>
            </a:r>
            <a:r>
              <a:rPr lang="en-US" sz="2400" b="1" dirty="0" err="1" smtClean="0">
                <a:solidFill>
                  <a:schemeClr val="tx1"/>
                </a:solidFill>
                <a:latin typeface="Raleway SemiBold"/>
                <a:ea typeface="Raleway SemiBold"/>
                <a:cs typeface="Raleway SemiBold"/>
                <a:sym typeface="Raleway SemiBold"/>
              </a:rPr>
              <a:t>imageURL</a:t>
            </a:r>
            <a:r>
              <a:rPr lang="en-US" sz="2400" b="1" dirty="0" smtClean="0">
                <a:solidFill>
                  <a:schemeClr val="tx1"/>
                </a:solidFill>
                <a:latin typeface="Raleway SemiBold"/>
                <a:ea typeface="Raleway SemiBold"/>
                <a:cs typeface="Raleway SemiBold"/>
                <a:sym typeface="Raleway SemiBold"/>
              </a:rPr>
              <a:t>’</a:t>
            </a:r>
          </a:p>
          <a:p>
            <a:pPr marL="457200" lvl="0" indent="-457200" rtl="0">
              <a:spcBef>
                <a:spcPts val="0"/>
              </a:spcBef>
              <a:spcAft>
                <a:spcPts val="0"/>
              </a:spcAft>
              <a:buFont typeface="+mj-lt"/>
              <a:buAutoNum type="arabicPeriod"/>
            </a:pPr>
            <a:r>
              <a:rPr lang="en-US" sz="2400" b="1" dirty="0" smtClean="0">
                <a:solidFill>
                  <a:schemeClr val="tx1"/>
                </a:solidFill>
                <a:latin typeface="Raleway SemiBold"/>
                <a:ea typeface="Raleway SemiBold"/>
                <a:cs typeface="Raleway SemiBold"/>
                <a:sym typeface="Raleway SemiBold"/>
              </a:rPr>
              <a:t>Loop</a:t>
            </a:r>
          </a:p>
          <a:p>
            <a:pPr marL="457200" lvl="0" indent="-457200" rtl="0">
              <a:spcBef>
                <a:spcPts val="0"/>
              </a:spcBef>
              <a:spcAft>
                <a:spcPts val="0"/>
              </a:spcAft>
              <a:buFont typeface="+mj-lt"/>
              <a:buAutoNum type="arabicPeriod"/>
            </a:pPr>
            <a:r>
              <a:rPr lang="en-US" sz="2400" b="1" dirty="0" err="1" smtClean="0">
                <a:solidFill>
                  <a:schemeClr val="tx1"/>
                </a:solidFill>
                <a:latin typeface="Raleway SemiBold"/>
                <a:ea typeface="Raleway SemiBold"/>
                <a:cs typeface="Raleway SemiBold"/>
                <a:sym typeface="Raleway SemiBold"/>
              </a:rPr>
              <a:t>Autoplay</a:t>
            </a:r>
            <a:endParaRPr lang="en-US" sz="2400" b="1" dirty="0" smtClean="0">
              <a:solidFill>
                <a:schemeClr val="tx1"/>
              </a:solidFill>
              <a:latin typeface="Raleway SemiBold"/>
              <a:ea typeface="Raleway SemiBold"/>
              <a:cs typeface="Raleway SemiBold"/>
              <a:sym typeface="Raleway SemiBold"/>
            </a:endParaRPr>
          </a:p>
        </p:txBody>
      </p:sp>
    </p:spTree>
    <p:extLst>
      <p:ext uri="{BB962C8B-B14F-4D97-AF65-F5344CB8AC3E}">
        <p14:creationId xmlns:p14="http://schemas.microsoft.com/office/powerpoint/2010/main" val="406464893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425465591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31;p20"/>
          <p:cNvSpPr txBox="1"/>
          <p:nvPr/>
        </p:nvSpPr>
        <p:spPr>
          <a:xfrm>
            <a:off x="473940" y="1109226"/>
            <a:ext cx="7892138" cy="787814"/>
          </a:xfrm>
          <a:prstGeom prst="rect">
            <a:avLst/>
          </a:prstGeom>
          <a:noFill/>
          <a:ln>
            <a:noFill/>
          </a:ln>
        </p:spPr>
        <p:txBody>
          <a:bodyPr spcFirstLastPara="1" wrap="square" lIns="91425" tIns="91425" rIns="91425" bIns="91425" anchor="t" anchorCtr="0">
            <a:noAutofit/>
          </a:bodyPr>
          <a:lstStyle/>
          <a:p>
            <a:pPr lvl="0" rtl="0">
              <a:spcBef>
                <a:spcPts val="0"/>
              </a:spcBef>
              <a:spcAft>
                <a:spcPts val="0"/>
              </a:spcAft>
            </a:pPr>
            <a:r>
              <a:rPr lang="en-US" sz="2800" b="1" dirty="0" err="1" smtClean="0">
                <a:solidFill>
                  <a:schemeClr val="tx1"/>
                </a:solidFill>
                <a:latin typeface="Raleway SemiBold"/>
                <a:ea typeface="Raleway SemiBold"/>
                <a:cs typeface="Raleway SemiBold"/>
                <a:sym typeface="Raleway SemiBold"/>
              </a:rPr>
              <a:t>iFrame</a:t>
            </a:r>
            <a:r>
              <a:rPr lang="en-US" sz="2800" b="1" dirty="0" smtClean="0">
                <a:solidFill>
                  <a:schemeClr val="tx1"/>
                </a:solidFill>
                <a:latin typeface="Raleway SemiBold"/>
                <a:ea typeface="Raleway SemiBold"/>
                <a:cs typeface="Raleway SemiBold"/>
                <a:sym typeface="Raleway SemiBold"/>
              </a:rPr>
              <a:t> lets you insert a page within a page.</a:t>
            </a:r>
          </a:p>
          <a:p>
            <a:pPr lvl="0" rtl="0">
              <a:spcBef>
                <a:spcPts val="0"/>
              </a:spcBef>
              <a:spcAft>
                <a:spcPts val="0"/>
              </a:spcAft>
            </a:pPr>
            <a:endParaRPr sz="2800" b="1" dirty="0">
              <a:solidFill>
                <a:schemeClr val="tx1"/>
              </a:solidFill>
              <a:latin typeface="Raleway SemiBold"/>
              <a:ea typeface="Raleway SemiBold"/>
              <a:cs typeface="Raleway SemiBold"/>
              <a:sym typeface="Raleway SemiBold"/>
            </a:endParaRPr>
          </a:p>
        </p:txBody>
      </p:sp>
      <p:sp>
        <p:nvSpPr>
          <p:cNvPr id="4" name="Google Shape;93;p16"/>
          <p:cNvSpPr txBox="1">
            <a:spLocks/>
          </p:cNvSpPr>
          <p:nvPr/>
        </p:nvSpPr>
        <p:spPr>
          <a:xfrm>
            <a:off x="283100" y="178750"/>
            <a:ext cx="8631600" cy="3835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800" dirty="0" err="1" smtClean="0">
                <a:solidFill>
                  <a:srgbClr val="FF9900"/>
                </a:solidFill>
              </a:rPr>
              <a:t>iFrames</a:t>
            </a:r>
            <a:endParaRPr lang="en-US" sz="4800" dirty="0"/>
          </a:p>
        </p:txBody>
      </p:sp>
      <p:sp>
        <p:nvSpPr>
          <p:cNvPr id="5" name="Google Shape;131;p20"/>
          <p:cNvSpPr txBox="1"/>
          <p:nvPr/>
        </p:nvSpPr>
        <p:spPr>
          <a:xfrm>
            <a:off x="460292" y="1830690"/>
            <a:ext cx="6349941" cy="994398"/>
          </a:xfrm>
          <a:prstGeom prst="rect">
            <a:avLst/>
          </a:prstGeom>
          <a:solidFill>
            <a:schemeClr val="accent6">
              <a:lumMod val="50000"/>
            </a:schemeClr>
          </a:solidFill>
          <a:ln>
            <a:noFill/>
          </a:ln>
        </p:spPr>
        <p:txBody>
          <a:bodyPr spcFirstLastPara="1" wrap="square" lIns="91425" tIns="91425" rIns="91425" bIns="91425" anchor="t" anchorCtr="0">
            <a:noAutofit/>
          </a:bodyPr>
          <a:lstStyle/>
          <a:p>
            <a:r>
              <a:rPr lang="en-US" sz="2000" dirty="0">
                <a:solidFill>
                  <a:srgbClr val="92D050"/>
                </a:solidFill>
              </a:rPr>
              <a:t>&lt;</a:t>
            </a:r>
            <a:r>
              <a:rPr lang="en-US" sz="2000" dirty="0" err="1">
                <a:solidFill>
                  <a:srgbClr val="92D050"/>
                </a:solidFill>
              </a:rPr>
              <a:t>iframe</a:t>
            </a:r>
            <a:r>
              <a:rPr lang="en-US" sz="2000" dirty="0">
                <a:solidFill>
                  <a:srgbClr val="92D050"/>
                </a:solidFill>
              </a:rPr>
              <a:t> </a:t>
            </a:r>
            <a:r>
              <a:rPr lang="en-US" sz="2000" dirty="0" err="1" smtClean="0">
                <a:solidFill>
                  <a:srgbClr val="92D050"/>
                </a:solidFill>
              </a:rPr>
              <a:t>src</a:t>
            </a:r>
            <a:r>
              <a:rPr lang="en-US" sz="2000" dirty="0">
                <a:solidFill>
                  <a:srgbClr val="92D050"/>
                </a:solidFill>
              </a:rPr>
              <a:t>=“http://webdevwithgagan.orgfree.com</a:t>
            </a:r>
            <a:r>
              <a:rPr lang="en-US" sz="2000" dirty="0" smtClean="0">
                <a:solidFill>
                  <a:srgbClr val="92D050"/>
                </a:solidFill>
              </a:rPr>
              <a:t>/”&gt;</a:t>
            </a:r>
          </a:p>
          <a:p>
            <a:r>
              <a:rPr lang="en-US" sz="2000" dirty="0" smtClean="0">
                <a:solidFill>
                  <a:srgbClr val="92D050"/>
                </a:solidFill>
              </a:rPr>
              <a:t>&lt;/</a:t>
            </a:r>
            <a:r>
              <a:rPr lang="en-US" sz="2000" dirty="0">
                <a:solidFill>
                  <a:srgbClr val="92D050"/>
                </a:solidFill>
              </a:rPr>
              <a:t>iframe</a:t>
            </a:r>
            <a:r>
              <a:rPr lang="en-US" sz="2000" dirty="0" smtClean="0">
                <a:solidFill>
                  <a:srgbClr val="92D050"/>
                </a:solidFill>
              </a:rPr>
              <a:t>&gt;</a:t>
            </a:r>
            <a:endParaRPr lang="en-US" sz="2000" dirty="0">
              <a:solidFill>
                <a:srgbClr val="92D050"/>
              </a:solidFill>
            </a:endParaRPr>
          </a:p>
          <a:p>
            <a:r>
              <a:rPr lang="en-US" sz="2000" dirty="0">
                <a:solidFill>
                  <a:srgbClr val="92D050"/>
                </a:solidFill>
              </a:rPr>
              <a:t/>
            </a:r>
            <a:br>
              <a:rPr lang="en-US" sz="2000" dirty="0">
                <a:solidFill>
                  <a:srgbClr val="92D050"/>
                </a:solidFill>
              </a:rPr>
            </a:br>
            <a:endParaRPr sz="2000" b="1" dirty="0">
              <a:solidFill>
                <a:srgbClr val="92D050"/>
              </a:solidFill>
              <a:latin typeface="Raleway SemiBold"/>
              <a:ea typeface="Raleway SemiBold"/>
              <a:cs typeface="Raleway SemiBold"/>
              <a:sym typeface="Raleway SemiBold"/>
            </a:endParaRPr>
          </a:p>
        </p:txBody>
      </p:sp>
      <p:sp>
        <p:nvSpPr>
          <p:cNvPr id="6" name="Google Shape;131;p20"/>
          <p:cNvSpPr txBox="1"/>
          <p:nvPr/>
        </p:nvSpPr>
        <p:spPr>
          <a:xfrm>
            <a:off x="504500" y="2975211"/>
            <a:ext cx="6305733" cy="1937993"/>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lvl="0" rtl="0">
              <a:spcBef>
                <a:spcPts val="0"/>
              </a:spcBef>
              <a:spcAft>
                <a:spcPts val="0"/>
              </a:spcAft>
            </a:pPr>
            <a:r>
              <a:rPr lang="en-US" sz="2400" b="1" dirty="0" smtClean="0">
                <a:solidFill>
                  <a:schemeClr val="tx1"/>
                </a:solidFill>
                <a:latin typeface="Raleway SemiBold"/>
                <a:ea typeface="Raleway SemiBold"/>
                <a:cs typeface="Raleway SemiBold"/>
                <a:sym typeface="Raleway SemiBold"/>
              </a:rPr>
              <a:t>Attributes:</a:t>
            </a:r>
          </a:p>
          <a:p>
            <a:pPr marL="457200" lvl="0" indent="-457200">
              <a:buFont typeface="+mj-lt"/>
              <a:buAutoNum type="arabicPeriod"/>
            </a:pPr>
            <a:r>
              <a:rPr lang="en-US" sz="2400" dirty="0" err="1" smtClean="0"/>
              <a:t>Allowfullscreen</a:t>
            </a:r>
            <a:r>
              <a:rPr lang="en-US" sz="2400" dirty="0" smtClean="0"/>
              <a:t>=true/false</a:t>
            </a:r>
            <a:endParaRPr lang="en-US" sz="2400" b="1" dirty="0" smtClean="0">
              <a:solidFill>
                <a:schemeClr val="tx1"/>
              </a:solidFill>
              <a:latin typeface="Raleway SemiBold"/>
              <a:ea typeface="Raleway SemiBold"/>
              <a:cs typeface="Raleway SemiBold"/>
              <a:sym typeface="Raleway SemiBold"/>
            </a:endParaRPr>
          </a:p>
          <a:p>
            <a:pPr marL="457200" lvl="0" indent="-457200">
              <a:buFont typeface="+mj-lt"/>
              <a:buAutoNum type="arabicPeriod"/>
            </a:pPr>
            <a:r>
              <a:rPr lang="en-US" sz="2400" dirty="0" err="1" smtClean="0"/>
              <a:t>Allowpaymentrequest</a:t>
            </a:r>
            <a:endParaRPr lang="en-US" sz="2400" dirty="0" smtClean="0"/>
          </a:p>
          <a:p>
            <a:pPr marL="457200" lvl="0" indent="-457200">
              <a:buFont typeface="+mj-lt"/>
              <a:buAutoNum type="arabicPeriod"/>
            </a:pPr>
            <a:r>
              <a:rPr lang="en-US" sz="2400" b="1" dirty="0" smtClean="0">
                <a:solidFill>
                  <a:schemeClr val="tx1"/>
                </a:solidFill>
                <a:latin typeface="Raleway SemiBold"/>
                <a:ea typeface="Raleway SemiBold"/>
                <a:cs typeface="Raleway SemiBold"/>
                <a:sym typeface="Raleway SemiBold"/>
              </a:rPr>
              <a:t>SRC</a:t>
            </a:r>
          </a:p>
        </p:txBody>
      </p:sp>
    </p:spTree>
    <p:extLst>
      <p:ext uri="{BB962C8B-B14F-4D97-AF65-F5344CB8AC3E}">
        <p14:creationId xmlns:p14="http://schemas.microsoft.com/office/powerpoint/2010/main" val="86213100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3594276" y="278325"/>
            <a:ext cx="1955449" cy="1947850"/>
          </a:xfrm>
          <a:prstGeom prst="rect">
            <a:avLst/>
          </a:prstGeom>
          <a:noFill/>
          <a:ln>
            <a:noFill/>
          </a:ln>
        </p:spPr>
      </p:pic>
      <p:sp>
        <p:nvSpPr>
          <p:cNvPr id="144" name="Google Shape;144;p21"/>
          <p:cNvSpPr txBox="1"/>
          <p:nvPr/>
        </p:nvSpPr>
        <p:spPr>
          <a:xfrm>
            <a:off x="1147500" y="2565025"/>
            <a:ext cx="6849000" cy="196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Let’s jump into VSCode</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 and </a:t>
            </a:r>
            <a:endParaRPr sz="3300">
              <a:solidFill>
                <a:srgbClr val="FFFFFF"/>
              </a:solidFill>
              <a:latin typeface="Raleway ExtraBold"/>
              <a:ea typeface="Raleway ExtraBold"/>
              <a:cs typeface="Raleway ExtraBold"/>
              <a:sym typeface="Raleway ExtraBold"/>
            </a:endParaRPr>
          </a:p>
          <a:p>
            <a:pPr marL="0" lvl="0" indent="0" algn="ctr" rtl="0">
              <a:spcBef>
                <a:spcPts val="0"/>
              </a:spcBef>
              <a:spcAft>
                <a:spcPts val="0"/>
              </a:spcAft>
              <a:buNone/>
            </a:pPr>
            <a:r>
              <a:rPr lang="en" sz="3300">
                <a:solidFill>
                  <a:srgbClr val="FFFFFF"/>
                </a:solidFill>
                <a:latin typeface="Raleway ExtraBold"/>
                <a:ea typeface="Raleway ExtraBold"/>
                <a:cs typeface="Raleway ExtraBold"/>
                <a:sym typeface="Raleway ExtraBold"/>
              </a:rPr>
              <a:t>start developing.</a:t>
            </a:r>
            <a:endParaRPr sz="3300">
              <a:solidFill>
                <a:srgbClr val="FFFFFF"/>
              </a:solidFill>
              <a:latin typeface="Raleway ExtraBold"/>
              <a:ea typeface="Raleway ExtraBold"/>
              <a:cs typeface="Raleway ExtraBold"/>
              <a:sym typeface="Raleway ExtraBold"/>
            </a:endParaRPr>
          </a:p>
        </p:txBody>
      </p:sp>
    </p:spTree>
    <p:extLst>
      <p:ext uri="{BB962C8B-B14F-4D97-AF65-F5344CB8AC3E}">
        <p14:creationId xmlns:p14="http://schemas.microsoft.com/office/powerpoint/2010/main" val="99756384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71725" y="630225"/>
            <a:ext cx="6331500" cy="8414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solidFill>
                  <a:schemeClr val="tx1">
                    <a:lumMod val="65000"/>
                  </a:schemeClr>
                </a:solidFill>
              </a:rPr>
              <a:t>Introduction to </a:t>
            </a:r>
            <a:r>
              <a:rPr lang="en" sz="2800" dirty="0" smtClean="0">
                <a:solidFill>
                  <a:schemeClr val="tx1">
                    <a:lumMod val="65000"/>
                  </a:schemeClr>
                </a:solidFill>
              </a:rPr>
              <a:t>Web </a:t>
            </a:r>
            <a:r>
              <a:rPr lang="en" sz="2800" dirty="0">
                <a:solidFill>
                  <a:schemeClr val="tx1">
                    <a:lumMod val="65000"/>
                  </a:schemeClr>
                </a:solidFill>
              </a:rPr>
              <a:t>Development</a:t>
            </a:r>
            <a:endParaRPr sz="2800" dirty="0">
              <a:solidFill>
                <a:schemeClr val="tx1">
                  <a:lumMod val="65000"/>
                </a:schemeClr>
              </a:solidFill>
            </a:endParaRPr>
          </a:p>
        </p:txBody>
      </p:sp>
      <p:sp>
        <p:nvSpPr>
          <p:cNvPr id="73" name="Google Shape;73;p13"/>
          <p:cNvSpPr txBox="1">
            <a:spLocks noGrp="1"/>
          </p:cNvSpPr>
          <p:nvPr>
            <p:ph type="subTitle" idx="1"/>
          </p:nvPr>
        </p:nvSpPr>
        <p:spPr>
          <a:xfrm>
            <a:off x="2390267" y="3484114"/>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chemeClr val="tx1">
                    <a:lumMod val="65000"/>
                  </a:schemeClr>
                </a:solidFill>
              </a:rPr>
              <a:t>Organised by: Girlscript</a:t>
            </a:r>
            <a:endParaRPr sz="2400" dirty="0">
              <a:solidFill>
                <a:schemeClr val="tx1">
                  <a:lumMod val="65000"/>
                </a:schemeClr>
              </a:solidFill>
            </a:endParaRPr>
          </a:p>
          <a:p>
            <a:pPr marL="0" lvl="0" indent="0" algn="l" rtl="0">
              <a:spcBef>
                <a:spcPts val="0"/>
              </a:spcBef>
              <a:spcAft>
                <a:spcPts val="0"/>
              </a:spcAft>
              <a:buNone/>
            </a:pPr>
            <a:r>
              <a:rPr lang="en" sz="2400" dirty="0">
                <a:solidFill>
                  <a:schemeClr val="tx1">
                    <a:lumMod val="65000"/>
                  </a:schemeClr>
                </a:solidFill>
              </a:rPr>
              <a:t>Mentor: Gagan Sharma</a:t>
            </a:r>
            <a:endParaRPr sz="2400" dirty="0">
              <a:solidFill>
                <a:schemeClr val="tx1">
                  <a:lumMod val="65000"/>
                </a:schemeClr>
              </a:solidFill>
            </a:endParaRPr>
          </a:p>
        </p:txBody>
      </p:sp>
      <p:pic>
        <p:nvPicPr>
          <p:cNvPr id="74" name="Google Shape;74;p13"/>
          <p:cNvPicPr preferRelativeResize="0"/>
          <p:nvPr/>
        </p:nvPicPr>
        <p:blipFill rotWithShape="1">
          <a:blip r:embed="rId3">
            <a:alphaModFix/>
          </a:blip>
          <a:srcRect t="28149" b="27019"/>
          <a:stretch/>
        </p:blipFill>
        <p:spPr>
          <a:xfrm>
            <a:off x="152400" y="477900"/>
            <a:ext cx="2067000" cy="1987500"/>
          </a:xfrm>
          <a:prstGeom prst="ellipse">
            <a:avLst/>
          </a:prstGeom>
          <a:noFill/>
          <a:ln w="76200" cap="flat" cmpd="sng">
            <a:solidFill>
              <a:srgbClr val="FFFFFF"/>
            </a:solidFill>
            <a:prstDash val="solid"/>
            <a:round/>
            <a:headEnd type="none" w="sm" len="sm"/>
            <a:tailEnd type="none" w="sm" len="sm"/>
          </a:ln>
        </p:spPr>
      </p:pic>
      <p:sp>
        <p:nvSpPr>
          <p:cNvPr id="5" name="Google Shape;72;p13"/>
          <p:cNvSpPr txBox="1">
            <a:spLocks/>
          </p:cNvSpPr>
          <p:nvPr/>
        </p:nvSpPr>
        <p:spPr>
          <a:xfrm>
            <a:off x="2314987" y="1162128"/>
            <a:ext cx="6542463" cy="1542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1pPr>
            <a:lvl2pPr marR="0" lvl="1"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2pPr>
            <a:lvl3pPr marR="0" lvl="2"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3pPr>
            <a:lvl4pPr marR="0" lvl="3"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4pPr>
            <a:lvl5pPr marR="0" lvl="4"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5pPr>
            <a:lvl6pPr marR="0" lvl="5"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6pPr>
            <a:lvl7pPr marR="0" lvl="6"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7pPr>
            <a:lvl8pPr marR="0" lvl="7"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8pPr>
            <a:lvl9pPr marR="0" lvl="8" algn="l" rtl="0">
              <a:lnSpc>
                <a:spcPct val="100000"/>
              </a:lnSpc>
              <a:spcBef>
                <a:spcPts val="0"/>
              </a:spcBef>
              <a:spcAft>
                <a:spcPts val="0"/>
              </a:spcAft>
              <a:buClr>
                <a:schemeClr val="lt1"/>
              </a:buClr>
              <a:buSzPts val="4800"/>
              <a:buFont typeface="Raleway"/>
              <a:buNone/>
              <a:defRPr sz="4800" b="1" i="0" u="none" strike="noStrike" cap="none">
                <a:solidFill>
                  <a:schemeClr val="lt1"/>
                </a:solidFill>
                <a:latin typeface="Raleway"/>
                <a:ea typeface="Raleway"/>
                <a:cs typeface="Raleway"/>
                <a:sym typeface="Raleway"/>
              </a:defRPr>
            </a:lvl9pPr>
          </a:lstStyle>
          <a:p>
            <a:r>
              <a:rPr lang="en-US" dirty="0" smtClean="0"/>
              <a:t>Doubt break</a:t>
            </a:r>
            <a:endParaRPr lang="en-US" sz="2400" dirty="0" smtClean="0"/>
          </a:p>
          <a:p>
            <a:r>
              <a:rPr lang="en-US" sz="2400" dirty="0" smtClean="0"/>
              <a:t>Please go through everything taught today and let me if any part is unclear we will </a:t>
            </a:r>
            <a:r>
              <a:rPr lang="en-US" sz="2400" dirty="0"/>
              <a:t>continue </a:t>
            </a:r>
            <a:r>
              <a:rPr lang="en-US" sz="2400" dirty="0" smtClean="0"/>
              <a:t>tomorrow by then practice whatever you have learnt, contact me if any problem arises.</a:t>
            </a:r>
          </a:p>
        </p:txBody>
      </p:sp>
    </p:spTree>
    <p:extLst>
      <p:ext uri="{BB962C8B-B14F-4D97-AF65-F5344CB8AC3E}">
        <p14:creationId xmlns:p14="http://schemas.microsoft.com/office/powerpoint/2010/main" val="10803545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6622" y="279612"/>
            <a:ext cx="4538279" cy="684046"/>
          </a:xfrm>
        </p:spPr>
        <p:txBody>
          <a:bodyPr/>
          <a:lstStyle/>
          <a:p>
            <a:r>
              <a:rPr lang="en-US" dirty="0" smtClean="0"/>
              <a:t>We use web</a:t>
            </a:r>
            <a:endParaRPr lang="en-US" dirty="0"/>
          </a:p>
        </p:txBody>
      </p:sp>
      <p:pic>
        <p:nvPicPr>
          <p:cNvPr id="3" name="Google Shape;123;p19"/>
          <p:cNvPicPr preferRelativeResize="0"/>
          <p:nvPr/>
        </p:nvPicPr>
        <p:blipFill>
          <a:blip r:embed="rId2">
            <a:alphaModFix/>
          </a:blip>
          <a:stretch>
            <a:fillRect/>
          </a:stretch>
        </p:blipFill>
        <p:spPr>
          <a:xfrm>
            <a:off x="515157" y="1184563"/>
            <a:ext cx="1095435" cy="1047197"/>
          </a:xfrm>
          <a:prstGeom prst="rect">
            <a:avLst/>
          </a:prstGeom>
          <a:noFill/>
          <a:ln>
            <a:noFill/>
          </a:ln>
        </p:spPr>
      </p:pic>
      <p:pic>
        <p:nvPicPr>
          <p:cNvPr id="4" name="Google Shape;126;p19"/>
          <p:cNvPicPr preferRelativeResize="0"/>
          <p:nvPr/>
        </p:nvPicPr>
        <p:blipFill>
          <a:blip r:embed="rId3">
            <a:alphaModFix/>
          </a:blip>
          <a:stretch>
            <a:fillRect/>
          </a:stretch>
        </p:blipFill>
        <p:spPr>
          <a:xfrm>
            <a:off x="2218697" y="1153390"/>
            <a:ext cx="1127189" cy="1047198"/>
          </a:xfrm>
          <a:prstGeom prst="rect">
            <a:avLst/>
          </a:prstGeom>
          <a:noFill/>
          <a:ln>
            <a:noFill/>
          </a:ln>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8136" y="1074220"/>
            <a:ext cx="799404" cy="1199105"/>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59144" y="999260"/>
            <a:ext cx="1288469" cy="1288469"/>
          </a:xfrm>
          <a:prstGeom prst="ellipse">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46378" y="1021154"/>
            <a:ext cx="1429617" cy="1305236"/>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6812" y="2842073"/>
            <a:ext cx="1452124" cy="1452124"/>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39831" y="2811197"/>
            <a:ext cx="1356014" cy="1356014"/>
          </a:xfrm>
          <a:prstGeom prst="rect">
            <a:avLst/>
          </a:prstGeom>
        </p:spPr>
      </p:pic>
      <p:pic>
        <p:nvPicPr>
          <p:cNvPr id="10" name="Picture 9"/>
          <p:cNvPicPr>
            <a:picLocks noChangeAspect="1"/>
          </p:cNvPicPr>
          <p:nvPr/>
        </p:nvPicPr>
        <p:blipFill rotWithShape="1">
          <a:blip r:embed="rId9">
            <a:extLst>
              <a:ext uri="{28A0092B-C50C-407E-A947-70E740481C1C}">
                <a14:useLocalDpi xmlns:a14="http://schemas.microsoft.com/office/drawing/2010/main" val="0"/>
              </a:ext>
            </a:extLst>
          </a:blip>
          <a:srcRect l="21637" t="34129" r="18831" b="36683"/>
          <a:stretch/>
        </p:blipFill>
        <p:spPr>
          <a:xfrm>
            <a:off x="5726080" y="2866023"/>
            <a:ext cx="1287784" cy="1308114"/>
          </a:xfrm>
          <a:prstGeom prst="ellipse">
            <a:avLst/>
          </a:prstGeom>
        </p:spPr>
      </p:pic>
      <p:pic>
        <p:nvPicPr>
          <p:cNvPr id="11" name="Picture 10"/>
          <p:cNvPicPr>
            <a:picLocks noChangeAspect="1"/>
          </p:cNvPicPr>
          <p:nvPr/>
        </p:nvPicPr>
        <p:blipFill rotWithShape="1">
          <a:blip r:embed="rId10">
            <a:extLst>
              <a:ext uri="{28A0092B-C50C-407E-A947-70E740481C1C}">
                <a14:useLocalDpi xmlns:a14="http://schemas.microsoft.com/office/drawing/2010/main" val="0"/>
              </a:ext>
            </a:extLst>
          </a:blip>
          <a:srcRect l="27758" t="23031" r="28248" b="23636"/>
          <a:stretch/>
        </p:blipFill>
        <p:spPr>
          <a:xfrm>
            <a:off x="7458788" y="2842073"/>
            <a:ext cx="1352719" cy="1327576"/>
          </a:xfrm>
          <a:prstGeom prst="ellipse">
            <a:avLst/>
          </a:prstGeom>
        </p:spPr>
      </p:pic>
      <p:pic>
        <p:nvPicPr>
          <p:cNvPr id="1026" name="Picture 2" descr="C:\Users\welcome\Desktop\WhatsApp_Logo_1.png"/>
          <p:cNvPicPr>
            <a:picLocks noChangeAspect="1" noChangeArrowheads="1"/>
          </p:cNvPicPr>
          <p:nvPr/>
        </p:nvPicPr>
        <p:blipFill rotWithShape="1">
          <a:blip r:embed="rId11">
            <a:extLst>
              <a:ext uri="{28A0092B-C50C-407E-A947-70E740481C1C}">
                <a14:useLocalDpi xmlns:a14="http://schemas.microsoft.com/office/drawing/2010/main" val="0"/>
              </a:ext>
            </a:extLst>
          </a:blip>
          <a:srcRect l="27937" t="22938" r="29511" b="22938"/>
          <a:stretch/>
        </p:blipFill>
        <p:spPr bwMode="auto">
          <a:xfrm>
            <a:off x="2082121" y="2809485"/>
            <a:ext cx="1400340" cy="1484712"/>
          </a:xfrm>
          <a:prstGeom prst="ellipse">
            <a:avLst/>
          </a:prstGeom>
          <a:noFill/>
          <a:extLst>
            <a:ext uri="{909E8E84-426E-40DD-AFC4-6F175D3DCCD1}">
              <a14:hiddenFill xmlns:a14="http://schemas.microsoft.com/office/drawing/2010/main">
                <a:solidFill>
                  <a:srgbClr val="FFFFFF"/>
                </a:solidFill>
              </a14:hiddenFill>
            </a:ext>
          </a:extLst>
        </p:spPr>
      </p:pic>
      <p:pic>
        <p:nvPicPr>
          <p:cNvPr id="12" name="Picture 11"/>
          <p:cNvPicPr>
            <a:picLocks noChangeAspect="1"/>
          </p:cNvPicPr>
          <p:nvPr/>
        </p:nvPicPr>
        <p:blipFill>
          <a:blip r:embed="rId12">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4710979" y="3735359"/>
            <a:ext cx="656315" cy="589853"/>
          </a:xfrm>
          <a:prstGeom prst="rect">
            <a:avLst/>
          </a:prstGeom>
        </p:spPr>
      </p:pic>
      <p:pic>
        <p:nvPicPr>
          <p:cNvPr id="14" name="Picture 13"/>
          <p:cNvPicPr>
            <a:picLocks noChangeAspect="1"/>
          </p:cNvPicPr>
          <p:nvPr/>
        </p:nvPicPr>
        <p:blipFill>
          <a:blip r:embed="rId12">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6588285" y="3711112"/>
            <a:ext cx="656315" cy="589853"/>
          </a:xfrm>
          <a:prstGeom prst="rect">
            <a:avLst/>
          </a:prstGeom>
        </p:spPr>
      </p:pic>
      <p:pic>
        <p:nvPicPr>
          <p:cNvPr id="15" name="Picture 14"/>
          <p:cNvPicPr>
            <a:picLocks noChangeAspect="1"/>
          </p:cNvPicPr>
          <p:nvPr/>
        </p:nvPicPr>
        <p:blipFill>
          <a:blip r:embed="rId12">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8392854" y="3666083"/>
            <a:ext cx="656315" cy="589853"/>
          </a:xfrm>
          <a:prstGeom prst="rect">
            <a:avLst/>
          </a:prstGeom>
        </p:spPr>
      </p:pic>
    </p:spTree>
    <p:extLst>
      <p:ext uri="{BB962C8B-B14F-4D97-AF65-F5344CB8AC3E}">
        <p14:creationId xmlns:p14="http://schemas.microsoft.com/office/powerpoint/2010/main" val="221042287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026" name="Picture 2" descr="C:\Users\welcome\Downloads\IMG_20200427_014308_85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61"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180494" y="608415"/>
            <a:ext cx="4779702" cy="923330"/>
          </a:xfrm>
          <a:prstGeom prst="rect">
            <a:avLst/>
          </a:prstGeom>
          <a:solidFill>
            <a:schemeClr val="tx1"/>
          </a:solidFill>
          <a:ln>
            <a:solidFill>
              <a:schemeClr val="tx1"/>
            </a:solidFill>
          </a:ln>
        </p:spPr>
        <p:txBody>
          <a:bodyPr wrap="square" lIns="91440" tIns="45720" rIns="91440" bIns="45720">
            <a:spAutoFit/>
          </a:bodyPr>
          <a:lstStyle/>
          <a:p>
            <a:pPr algn="ctr"/>
            <a:r>
              <a:rPr lang="en-US" sz="5400" b="0" cap="none" spc="0" dirty="0" smtClean="0">
                <a:ln w="18415" cmpd="sng">
                  <a:solidFill>
                    <a:srgbClr val="00B050"/>
                  </a:solidFill>
                  <a:prstDash val="solid"/>
                </a:ln>
                <a:solidFill>
                  <a:srgbClr val="00B050"/>
                </a:solidFill>
              </a:rPr>
              <a:t>Class end</a:t>
            </a:r>
          </a:p>
        </p:txBody>
      </p:sp>
      <p:sp>
        <p:nvSpPr>
          <p:cNvPr id="3" name="Rectangle 2"/>
          <p:cNvSpPr/>
          <p:nvPr/>
        </p:nvSpPr>
        <p:spPr>
          <a:xfrm>
            <a:off x="-32616" y="3036561"/>
            <a:ext cx="2872635" cy="1631216"/>
          </a:xfrm>
          <a:prstGeom prst="rect">
            <a:avLst/>
          </a:prstGeom>
        </p:spPr>
        <p:style>
          <a:lnRef idx="3">
            <a:schemeClr val="lt1"/>
          </a:lnRef>
          <a:fillRef idx="1">
            <a:schemeClr val="accent2"/>
          </a:fillRef>
          <a:effectRef idx="1">
            <a:schemeClr val="accent2"/>
          </a:effectRef>
          <a:fontRef idx="minor">
            <a:schemeClr val="lt1"/>
          </a:fontRef>
        </p:style>
        <p:txBody>
          <a:bodyPr wrap="square" lIns="91440" tIns="45720" rIns="91440" bIns="45720">
            <a:spAutoFit/>
          </a:bodyPr>
          <a:lstStyle/>
          <a:p>
            <a:pPr algn="ctr"/>
            <a:r>
              <a:rPr lang="en-US" sz="2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Practice everything you learned today, share your doubts and projects on the slack channel.</a:t>
            </a:r>
          </a:p>
        </p:txBody>
      </p:sp>
    </p:spTree>
    <p:extLst>
      <p:ext uri="{BB962C8B-B14F-4D97-AF65-F5344CB8AC3E}">
        <p14:creationId xmlns:p14="http://schemas.microsoft.com/office/powerpoint/2010/main" val="9975638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17"/>
          <p:cNvPicPr preferRelativeResize="0"/>
          <p:nvPr/>
        </p:nvPicPr>
        <p:blipFill>
          <a:blip r:embed="rId3">
            <a:alphaModFix/>
          </a:blip>
          <a:stretch>
            <a:fillRect/>
          </a:stretch>
        </p:blipFill>
        <p:spPr>
          <a:xfrm>
            <a:off x="2444700" y="687400"/>
            <a:ext cx="4254600" cy="4293376"/>
          </a:xfrm>
          <a:prstGeom prst="rect">
            <a:avLst/>
          </a:prstGeom>
          <a:noFill/>
          <a:ln>
            <a:noFill/>
          </a:ln>
        </p:spPr>
      </p:pic>
      <p:sp>
        <p:nvSpPr>
          <p:cNvPr id="103" name="Google Shape;103;p17"/>
          <p:cNvSpPr txBox="1"/>
          <p:nvPr/>
        </p:nvSpPr>
        <p:spPr>
          <a:xfrm>
            <a:off x="2855550" y="12207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a:solidFill>
                  <a:schemeClr val="accent2"/>
                </a:solidFill>
                <a:latin typeface="Raleway"/>
                <a:ea typeface="Raleway"/>
                <a:cs typeface="Raleway"/>
                <a:sym typeface="Raleway"/>
              </a:rPr>
              <a:t>This Course</a:t>
            </a:r>
            <a:endParaRPr sz="3000" b="1" dirty="0">
              <a:solidFill>
                <a:schemeClr val="accent2"/>
              </a:solidFill>
              <a:latin typeface="Raleway"/>
              <a:ea typeface="Raleway"/>
              <a:cs typeface="Raleway"/>
              <a:sym typeface="Raleway"/>
            </a:endParaRPr>
          </a:p>
        </p:txBody>
      </p:sp>
      <p:sp>
        <p:nvSpPr>
          <p:cNvPr id="104" name="Google Shape;104;p17"/>
          <p:cNvSpPr txBox="1">
            <a:spLocks noGrp="1"/>
          </p:cNvSpPr>
          <p:nvPr>
            <p:ph type="body" idx="4294967295"/>
          </p:nvPr>
        </p:nvSpPr>
        <p:spPr>
          <a:xfrm>
            <a:off x="2815961" y="1985674"/>
            <a:ext cx="3432175" cy="33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a:latin typeface="Raleway"/>
                <a:ea typeface="Raleway"/>
                <a:cs typeface="Raleway"/>
                <a:sym typeface="Raleway"/>
              </a:rPr>
              <a:t>A basic website uses mainly 3 technologies.</a:t>
            </a:r>
            <a:endParaRPr sz="1200" dirty="0">
              <a:solidFill>
                <a:schemeClr val="dk2"/>
              </a:solidFill>
              <a:latin typeface="Raleway"/>
              <a:ea typeface="Raleway"/>
              <a:cs typeface="Raleway"/>
              <a:sym typeface="Raleway"/>
            </a:endParaRPr>
          </a:p>
          <a:p>
            <a:pPr marL="457200" lvl="0" indent="-317500" algn="l" rtl="0">
              <a:spcBef>
                <a:spcPts val="1600"/>
              </a:spcBef>
              <a:spcAft>
                <a:spcPts val="0"/>
              </a:spcAft>
              <a:buClr>
                <a:schemeClr val="dk1"/>
              </a:buClr>
              <a:buSzPts val="1400"/>
              <a:buFont typeface="Raleway"/>
              <a:buChar char="➔"/>
            </a:pPr>
            <a:r>
              <a:rPr lang="en" sz="1400" b="1" dirty="0">
                <a:solidFill>
                  <a:schemeClr val="accent2"/>
                </a:solidFill>
                <a:latin typeface="Raleway"/>
                <a:ea typeface="Raleway"/>
                <a:cs typeface="Raleway"/>
                <a:sym typeface="Raleway"/>
              </a:rPr>
              <a:t>HTML</a:t>
            </a:r>
            <a:r>
              <a:rPr lang="en" sz="1400" dirty="0">
                <a:latin typeface="Raleway"/>
                <a:ea typeface="Raleway"/>
                <a:cs typeface="Raleway"/>
                <a:sym typeface="Raleway"/>
              </a:rPr>
              <a:t/>
            </a:r>
            <a:br>
              <a:rPr lang="en" sz="1400" dirty="0">
                <a:latin typeface="Raleway"/>
                <a:ea typeface="Raleway"/>
                <a:cs typeface="Raleway"/>
                <a:sym typeface="Raleway"/>
              </a:rPr>
            </a:br>
            <a:r>
              <a:rPr lang="en" sz="1200" dirty="0">
                <a:latin typeface="Raleway"/>
                <a:ea typeface="Raleway"/>
                <a:cs typeface="Raleway"/>
                <a:sym typeface="Raleway"/>
              </a:rPr>
              <a:t>Create basic structure of your website</a:t>
            </a:r>
            <a:endParaRPr sz="1200" dirty="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dirty="0">
                <a:solidFill>
                  <a:schemeClr val="accent2"/>
                </a:solidFill>
                <a:latin typeface="Raleway"/>
                <a:ea typeface="Raleway"/>
                <a:cs typeface="Raleway"/>
                <a:sym typeface="Raleway"/>
              </a:rPr>
              <a:t>CSS</a:t>
            </a:r>
            <a:r>
              <a:rPr lang="en" sz="1400" dirty="0">
                <a:latin typeface="Raleway"/>
                <a:ea typeface="Raleway"/>
                <a:cs typeface="Raleway"/>
                <a:sym typeface="Raleway"/>
              </a:rPr>
              <a:t/>
            </a:r>
            <a:br>
              <a:rPr lang="en" sz="1400" dirty="0">
                <a:latin typeface="Raleway"/>
                <a:ea typeface="Raleway"/>
                <a:cs typeface="Raleway"/>
                <a:sym typeface="Raleway"/>
              </a:rPr>
            </a:br>
            <a:r>
              <a:rPr lang="en" sz="1400" dirty="0">
                <a:latin typeface="Raleway"/>
                <a:ea typeface="Raleway"/>
                <a:cs typeface="Raleway"/>
                <a:sym typeface="Raleway"/>
              </a:rPr>
              <a:t>Add stylings.</a:t>
            </a:r>
            <a:endParaRPr sz="1200" dirty="0">
              <a:latin typeface="Raleway"/>
              <a:ea typeface="Raleway"/>
              <a:cs typeface="Raleway"/>
              <a:sym typeface="Raleway"/>
            </a:endParaRPr>
          </a:p>
          <a:p>
            <a:pPr marL="457200" lvl="0" indent="-317500" algn="l" rtl="0">
              <a:spcBef>
                <a:spcPts val="1000"/>
              </a:spcBef>
              <a:spcAft>
                <a:spcPts val="1000"/>
              </a:spcAft>
              <a:buClr>
                <a:schemeClr val="dk1"/>
              </a:buClr>
              <a:buSzPts val="1400"/>
              <a:buFont typeface="Raleway"/>
              <a:buChar char="➔"/>
            </a:pPr>
            <a:r>
              <a:rPr lang="en" sz="1400" b="1" dirty="0">
                <a:solidFill>
                  <a:schemeClr val="accent2"/>
                </a:solidFill>
                <a:latin typeface="Raleway"/>
                <a:ea typeface="Raleway"/>
                <a:cs typeface="Raleway"/>
                <a:sym typeface="Raleway"/>
              </a:rPr>
              <a:t>Javascript</a:t>
            </a:r>
            <a:r>
              <a:rPr lang="en" sz="1400" dirty="0">
                <a:latin typeface="Raleway"/>
                <a:ea typeface="Raleway"/>
                <a:cs typeface="Raleway"/>
                <a:sym typeface="Raleway"/>
              </a:rPr>
              <a:t/>
            </a:r>
            <a:br>
              <a:rPr lang="en" sz="1400" dirty="0">
                <a:latin typeface="Raleway"/>
                <a:ea typeface="Raleway"/>
                <a:cs typeface="Raleway"/>
                <a:sym typeface="Raleway"/>
              </a:rPr>
            </a:br>
            <a:r>
              <a:rPr lang="en" sz="1200" dirty="0">
                <a:latin typeface="Raleway"/>
                <a:ea typeface="Raleway"/>
                <a:cs typeface="Raleway"/>
                <a:sym typeface="Raleway"/>
              </a:rPr>
              <a:t>Add interactivity to your website.</a:t>
            </a:r>
            <a:endParaRPr sz="1200" dirty="0">
              <a:solidFill>
                <a:schemeClr val="dk2"/>
              </a:solidFill>
              <a:latin typeface="Raleway"/>
              <a:ea typeface="Raleway"/>
              <a:cs typeface="Raleway"/>
              <a:sym typeface="Raleway"/>
            </a:endParaRPr>
          </a:p>
        </p:txBody>
      </p:sp>
      <p:pic>
        <p:nvPicPr>
          <p:cNvPr id="105" name="Google Shape;105;p17"/>
          <p:cNvPicPr preferRelativeResize="0"/>
          <p:nvPr/>
        </p:nvPicPr>
        <p:blipFill>
          <a:blip r:embed="rId4">
            <a:alphaModFix/>
          </a:blip>
          <a:stretch>
            <a:fillRect/>
          </a:stretch>
        </p:blipFill>
        <p:spPr>
          <a:xfrm>
            <a:off x="3778138" y="173225"/>
            <a:ext cx="1587725" cy="1123175"/>
          </a:xfrm>
          <a:prstGeom prst="rect">
            <a:avLst/>
          </a:prstGeom>
          <a:noFill/>
          <a:ln>
            <a:noFill/>
          </a:ln>
          <a:effectLst>
            <a:outerShdw blurRad="57150" dist="19050" dir="5400000" algn="bl" rotWithShape="0">
              <a:srgbClr val="000000">
                <a:alpha val="79000"/>
              </a:srgbClr>
            </a:outerShdw>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18" descr="Screen Shot 2015-11-20 at 9.47.21 AM.png"/>
          <p:cNvPicPr preferRelativeResize="0"/>
          <p:nvPr/>
        </p:nvPicPr>
        <p:blipFill rotWithShape="1">
          <a:blip r:embed="rId3">
            <a:alphaModFix/>
          </a:blip>
          <a:srcRect l="4413" r="4404"/>
          <a:stretch/>
        </p:blipFill>
        <p:spPr>
          <a:xfrm>
            <a:off x="0" y="0"/>
            <a:ext cx="9144000" cy="5143504"/>
          </a:xfrm>
          <a:prstGeom prst="rect">
            <a:avLst/>
          </a:prstGeom>
          <a:noFill/>
          <a:ln>
            <a:noFill/>
          </a:ln>
        </p:spPr>
      </p:pic>
      <p:sp>
        <p:nvSpPr>
          <p:cNvPr id="111" name="Google Shape;111;p18"/>
          <p:cNvSpPr txBox="1">
            <a:spLocks noGrp="1"/>
          </p:cNvSpPr>
          <p:nvPr>
            <p:ph type="title"/>
          </p:nvPr>
        </p:nvSpPr>
        <p:spPr>
          <a:xfrm>
            <a:off x="-21700" y="178749"/>
            <a:ext cx="5675400" cy="123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Contact me:</a:t>
            </a:r>
            <a:endParaRPr dirty="0"/>
          </a:p>
        </p:txBody>
      </p:sp>
      <p:pic>
        <p:nvPicPr>
          <p:cNvPr id="112" name="Google Shape;112;p18"/>
          <p:cNvPicPr preferRelativeResize="0"/>
          <p:nvPr/>
        </p:nvPicPr>
        <p:blipFill rotWithShape="1">
          <a:blip r:embed="rId4">
            <a:alphaModFix/>
          </a:blip>
          <a:srcRect l="5776" t="5187" r="5759" b="7484"/>
          <a:stretch/>
        </p:blipFill>
        <p:spPr>
          <a:xfrm>
            <a:off x="537850" y="1679100"/>
            <a:ext cx="1820100" cy="1785300"/>
          </a:xfrm>
          <a:prstGeom prst="ellipse">
            <a:avLst/>
          </a:prstGeom>
          <a:noFill/>
          <a:ln>
            <a:noFill/>
          </a:ln>
        </p:spPr>
      </p:pic>
      <p:pic>
        <p:nvPicPr>
          <p:cNvPr id="113" name="Google Shape;113;p18"/>
          <p:cNvPicPr preferRelativeResize="0"/>
          <p:nvPr/>
        </p:nvPicPr>
        <p:blipFill>
          <a:blip r:embed="rId5">
            <a:alphaModFix/>
          </a:blip>
          <a:stretch>
            <a:fillRect/>
          </a:stretch>
        </p:blipFill>
        <p:spPr>
          <a:xfrm>
            <a:off x="7095525" y="964700"/>
            <a:ext cx="1667374" cy="1667375"/>
          </a:xfrm>
          <a:prstGeom prst="rect">
            <a:avLst/>
          </a:prstGeom>
          <a:noFill/>
          <a:ln>
            <a:noFill/>
          </a:ln>
        </p:spPr>
      </p:pic>
      <p:pic>
        <p:nvPicPr>
          <p:cNvPr id="114" name="Google Shape;114;p18"/>
          <p:cNvPicPr preferRelativeResize="0"/>
          <p:nvPr/>
        </p:nvPicPr>
        <p:blipFill>
          <a:blip r:embed="rId6">
            <a:alphaModFix/>
          </a:blip>
          <a:stretch>
            <a:fillRect/>
          </a:stretch>
        </p:blipFill>
        <p:spPr>
          <a:xfrm>
            <a:off x="4120175" y="3143025"/>
            <a:ext cx="2473135" cy="1785300"/>
          </a:xfrm>
          <a:prstGeom prst="rect">
            <a:avLst/>
          </a:prstGeom>
          <a:noFill/>
          <a:ln>
            <a:noFill/>
          </a:ln>
        </p:spPr>
      </p:pic>
      <p:sp>
        <p:nvSpPr>
          <p:cNvPr id="115" name="Google Shape;115;p18"/>
          <p:cNvSpPr txBox="1"/>
          <p:nvPr/>
        </p:nvSpPr>
        <p:spPr>
          <a:xfrm>
            <a:off x="0" y="3464400"/>
            <a:ext cx="3505200" cy="3762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2"/>
              </a:buClr>
              <a:buSzPts val="1100"/>
              <a:buFont typeface="Arial"/>
              <a:buNone/>
            </a:pPr>
            <a:r>
              <a:rPr lang="en" sz="1600" b="1">
                <a:solidFill>
                  <a:srgbClr val="FFFFFF"/>
                </a:solidFill>
                <a:latin typeface="Lato"/>
                <a:ea typeface="Lato"/>
                <a:cs typeface="Lato"/>
                <a:sym typeface="Lato"/>
              </a:rPr>
              <a:t>linkedin.com/in/gagan-sharma3103</a:t>
            </a:r>
            <a:endParaRPr sz="1600" b="1" dirty="0">
              <a:solidFill>
                <a:srgbClr val="FFFFFF"/>
              </a:solidFill>
              <a:latin typeface="Lato"/>
              <a:ea typeface="Lato"/>
              <a:cs typeface="Lato"/>
              <a:sym typeface="Lato"/>
            </a:endParaRPr>
          </a:p>
          <a:p>
            <a:pPr marL="0" lvl="0" indent="0" algn="l" rtl="0">
              <a:spcBef>
                <a:spcPts val="0"/>
              </a:spcBef>
              <a:spcAft>
                <a:spcPts val="0"/>
              </a:spcAft>
              <a:buNone/>
            </a:pPr>
            <a:endParaRPr sz="1600" b="1" dirty="0">
              <a:solidFill>
                <a:srgbClr val="FFFFFF"/>
              </a:solidFill>
              <a:latin typeface="Lato"/>
              <a:ea typeface="Lato"/>
              <a:cs typeface="Lato"/>
              <a:sym typeface="Lato"/>
            </a:endParaRPr>
          </a:p>
        </p:txBody>
      </p:sp>
      <p:sp>
        <p:nvSpPr>
          <p:cNvPr id="116" name="Google Shape;116;p18"/>
          <p:cNvSpPr txBox="1"/>
          <p:nvPr/>
        </p:nvSpPr>
        <p:spPr>
          <a:xfrm>
            <a:off x="3528000" y="2917575"/>
            <a:ext cx="3451200" cy="3762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sz="1600" b="1">
                <a:solidFill>
                  <a:srgbClr val="FFFFFF"/>
                </a:solidFill>
                <a:latin typeface="Lato"/>
                <a:ea typeface="Lato"/>
                <a:cs typeface="Lato"/>
                <a:sym typeface="Lato"/>
              </a:rPr>
              <a:t>gagan3103sharma2000@gmail.com</a:t>
            </a:r>
            <a:endParaRPr sz="1600" b="1" dirty="0">
              <a:solidFill>
                <a:srgbClr val="FFFFFF"/>
              </a:solidFill>
              <a:latin typeface="Lato"/>
              <a:ea typeface="Lato"/>
              <a:cs typeface="Lato"/>
              <a:sym typeface="Lato"/>
            </a:endParaRPr>
          </a:p>
          <a:p>
            <a:pPr marL="0" lvl="0" indent="0" algn="l" rtl="0">
              <a:spcBef>
                <a:spcPts val="0"/>
              </a:spcBef>
              <a:spcAft>
                <a:spcPts val="0"/>
              </a:spcAft>
              <a:buNone/>
            </a:pPr>
            <a:endParaRPr sz="1600" b="1" dirty="0">
              <a:solidFill>
                <a:srgbClr val="FFFFFF"/>
              </a:solidFill>
              <a:latin typeface="Lato"/>
              <a:ea typeface="Lato"/>
              <a:cs typeface="Lato"/>
              <a:sym typeface="Lato"/>
            </a:endParaRPr>
          </a:p>
        </p:txBody>
      </p:sp>
      <p:sp>
        <p:nvSpPr>
          <p:cNvPr id="117" name="Google Shape;117;p18"/>
          <p:cNvSpPr txBox="1"/>
          <p:nvPr/>
        </p:nvSpPr>
        <p:spPr>
          <a:xfrm>
            <a:off x="4458600" y="1610300"/>
            <a:ext cx="2637000" cy="3762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sz="1600" b="1">
                <a:solidFill>
                  <a:srgbClr val="FFFFFF"/>
                </a:solidFill>
                <a:latin typeface="Lato"/>
                <a:ea typeface="Lato"/>
                <a:cs typeface="Lato"/>
                <a:sym typeface="Lato"/>
              </a:rPr>
              <a:t>t.me/GaganSharma3103</a:t>
            </a:r>
            <a:endParaRPr sz="1600" b="1" dirty="0">
              <a:solidFill>
                <a:srgbClr val="FFFFFF"/>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body" idx="1"/>
          </p:nvPr>
        </p:nvSpPr>
        <p:spPr>
          <a:xfrm>
            <a:off x="1682125" y="70150"/>
            <a:ext cx="684600" cy="5014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5200" b="1">
                <a:solidFill>
                  <a:schemeClr val="dk1"/>
                </a:solidFill>
              </a:rPr>
              <a:t>Setup</a:t>
            </a:r>
            <a:endParaRPr sz="4000" dirty="0">
              <a:solidFill>
                <a:srgbClr val="000000"/>
              </a:solidFill>
            </a:endParaRPr>
          </a:p>
        </p:txBody>
      </p:sp>
      <p:pic>
        <p:nvPicPr>
          <p:cNvPr id="123" name="Google Shape;123;p19"/>
          <p:cNvPicPr preferRelativeResize="0"/>
          <p:nvPr/>
        </p:nvPicPr>
        <p:blipFill>
          <a:blip r:embed="rId3">
            <a:alphaModFix/>
          </a:blip>
          <a:stretch>
            <a:fillRect/>
          </a:stretch>
        </p:blipFill>
        <p:spPr>
          <a:xfrm>
            <a:off x="3830675" y="211175"/>
            <a:ext cx="1955449" cy="1947850"/>
          </a:xfrm>
          <a:prstGeom prst="rect">
            <a:avLst/>
          </a:prstGeom>
          <a:noFill/>
          <a:ln>
            <a:noFill/>
          </a:ln>
        </p:spPr>
      </p:pic>
      <p:pic>
        <p:nvPicPr>
          <p:cNvPr id="124" name="Google Shape;124;p19"/>
          <p:cNvPicPr preferRelativeResize="0"/>
          <p:nvPr/>
        </p:nvPicPr>
        <p:blipFill>
          <a:blip r:embed="rId4">
            <a:alphaModFix/>
          </a:blip>
          <a:stretch>
            <a:fillRect/>
          </a:stretch>
        </p:blipFill>
        <p:spPr>
          <a:xfrm>
            <a:off x="6815175" y="174525"/>
            <a:ext cx="2021151" cy="2021151"/>
          </a:xfrm>
          <a:prstGeom prst="rect">
            <a:avLst/>
          </a:prstGeom>
          <a:noFill/>
          <a:ln>
            <a:noFill/>
          </a:ln>
        </p:spPr>
      </p:pic>
      <p:pic>
        <p:nvPicPr>
          <p:cNvPr id="125" name="Google Shape;125;p19"/>
          <p:cNvPicPr preferRelativeResize="0"/>
          <p:nvPr/>
        </p:nvPicPr>
        <p:blipFill>
          <a:blip r:embed="rId5">
            <a:alphaModFix/>
          </a:blip>
          <a:stretch>
            <a:fillRect/>
          </a:stretch>
        </p:blipFill>
        <p:spPr>
          <a:xfrm>
            <a:off x="3651413" y="2466000"/>
            <a:ext cx="2313974" cy="2313974"/>
          </a:xfrm>
          <a:prstGeom prst="rect">
            <a:avLst/>
          </a:prstGeom>
          <a:noFill/>
          <a:ln>
            <a:noFill/>
          </a:ln>
        </p:spPr>
      </p:pic>
      <p:pic>
        <p:nvPicPr>
          <p:cNvPr id="126" name="Google Shape;126;p19"/>
          <p:cNvPicPr preferRelativeResize="0"/>
          <p:nvPr/>
        </p:nvPicPr>
        <p:blipFill>
          <a:blip r:embed="rId6">
            <a:alphaModFix/>
          </a:blip>
          <a:stretch>
            <a:fillRect/>
          </a:stretch>
        </p:blipFill>
        <p:spPr>
          <a:xfrm>
            <a:off x="6668776" y="2466013"/>
            <a:ext cx="2313950" cy="2313950"/>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6120" y="1682850"/>
            <a:ext cx="1391053" cy="1391053"/>
          </a:xfrm>
          <a:prstGeom prst="rect">
            <a:avLst/>
          </a:prstGeom>
        </p:spPr>
      </p:pic>
      <p:sp>
        <p:nvSpPr>
          <p:cNvPr id="3" name="Rectangle 2"/>
          <p:cNvSpPr/>
          <p:nvPr/>
        </p:nvSpPr>
        <p:spPr>
          <a:xfrm>
            <a:off x="3326337" y="139023"/>
            <a:ext cx="2694969" cy="1446550"/>
          </a:xfrm>
          <a:prstGeom prst="rect">
            <a:avLst/>
          </a:prstGeom>
          <a:noFill/>
        </p:spPr>
        <p:txBody>
          <a:bodyPr wrap="none" lIns="91440" tIns="45720" rIns="91440" bIns="45720">
            <a:spAutoFit/>
          </a:bodyPr>
          <a:lstStyle/>
          <a:p>
            <a:pPr algn="ctr"/>
            <a:r>
              <a:rPr lang="en-US" sz="4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The story </a:t>
            </a:r>
          </a:p>
          <a:p>
            <a:pPr algn="ctr"/>
            <a:r>
              <a:rPr lang="en-US" sz="44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of </a:t>
            </a:r>
            <a:r>
              <a:rPr lang="en-US" sz="4400" b="0" cap="none" spc="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Amuzic</a:t>
            </a:r>
            <a:endParaRPr lang="en-US" sz="44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1026" name="Picture 2" descr="C:\Users\welcome\Downloads\WhatsApp Image 2020-04-28 at 5.22.19 AM (1).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792" y="217665"/>
            <a:ext cx="2351314" cy="4702628"/>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welcome\Downloads\WhatsApp Image 2020-04-28 at 5.22.19 AM.jpe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4264" y="236300"/>
            <a:ext cx="2385620" cy="460807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Users\welcome\Downloads\WhatsApp Image 2020-04-28 at 5.22.19 AM (1).jpeg"/>
          <p:cNvPicPr>
            <a:picLocks noChangeAspect="1" noChangeArrowheads="1"/>
          </p:cNvPicPr>
          <p:nvPr/>
        </p:nvPicPr>
        <p:blipFill rotWithShape="1">
          <a:blip r:embed="rId4">
            <a:extLst>
              <a:ext uri="{28A0092B-C50C-407E-A947-70E740481C1C}">
                <a14:useLocalDpi xmlns:a14="http://schemas.microsoft.com/office/drawing/2010/main" val="0"/>
              </a:ext>
            </a:extLst>
          </a:blip>
          <a:srcRect l="1897" r="81820" b="96699"/>
          <a:stretch/>
        </p:blipFill>
        <p:spPr bwMode="auto">
          <a:xfrm>
            <a:off x="2359134" y="3016935"/>
            <a:ext cx="1342128" cy="54416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3" descr="C:\Users\welcome\Downloads\WhatsApp Image 2020-04-28 at 5.22.19 AM.jpeg"/>
          <p:cNvPicPr>
            <a:picLocks noChangeAspect="1" noChangeArrowheads="1"/>
          </p:cNvPicPr>
          <p:nvPr/>
        </p:nvPicPr>
        <p:blipFill rotWithShape="1">
          <a:blip r:embed="rId5">
            <a:extLst>
              <a:ext uri="{28A0092B-C50C-407E-A947-70E740481C1C}">
                <a14:useLocalDpi xmlns:a14="http://schemas.microsoft.com/office/drawing/2010/main" val="0"/>
              </a:ext>
            </a:extLst>
          </a:blip>
          <a:srcRect l="2187" r="83146" b="96402"/>
          <a:stretch/>
        </p:blipFill>
        <p:spPr bwMode="auto">
          <a:xfrm>
            <a:off x="5848141" y="2993827"/>
            <a:ext cx="1328734" cy="544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3263508"/>
      </p:ext>
    </p:extLst>
  </p:cSld>
  <p:clrMapOvr>
    <a:masterClrMapping/>
  </p:clrMapOvr>
  <p:timing>
    <p:tnLst>
      <p:par>
        <p:cTn id="1" dur="indefinite" restart="never" nodeType="tmRoot"/>
      </p:par>
    </p:tnLst>
  </p:timing>
</p:sld>
</file>

<file path=ppt/theme/theme1.xml><?xml version="1.0" encoding="utf-8"?>
<a:theme xmlns:a="http://schemas.openxmlformats.org/drawingml/2006/main" name="Swis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290</TotalTime>
  <Words>838</Words>
  <Application>Microsoft Office PowerPoint</Application>
  <PresentationFormat>On-screen Show (16:9)</PresentationFormat>
  <Paragraphs>272</Paragraphs>
  <Slides>50</Slides>
  <Notes>32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Raleway SemiBold</vt:lpstr>
      <vt:lpstr>Raleway ExtraBold</vt:lpstr>
      <vt:lpstr>Lato</vt:lpstr>
      <vt:lpstr>Raleway</vt:lpstr>
      <vt:lpstr>Swiss</vt:lpstr>
      <vt:lpstr>Introduction to  Web Development</vt:lpstr>
      <vt:lpstr>The Course outline</vt:lpstr>
      <vt:lpstr>World of Web! </vt:lpstr>
      <vt:lpstr>Don’t stop at websites, because web doesn’t either.</vt:lpstr>
      <vt:lpstr>We use web</vt:lpstr>
      <vt:lpstr>PowerPoint Presentation</vt:lpstr>
      <vt:lpstr>Contact 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Introduction to Web Development</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Web Development</dc:title>
  <cp:lastModifiedBy>welcome</cp:lastModifiedBy>
  <cp:revision>50</cp:revision>
  <dcterms:modified xsi:type="dcterms:W3CDTF">2020-04-28T01:08:19Z</dcterms:modified>
</cp:coreProperties>
</file>